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71" r:id="rId3"/>
    <p:sldId id="272" r:id="rId4"/>
    <p:sldId id="277" r:id="rId5"/>
    <p:sldId id="1646" r:id="rId6"/>
    <p:sldId id="260" r:id="rId7"/>
    <p:sldId id="273" r:id="rId8"/>
    <p:sldId id="274" r:id="rId9"/>
    <p:sldId id="262" r:id="rId10"/>
    <p:sldId id="280" r:id="rId11"/>
    <p:sldId id="281" r:id="rId12"/>
    <p:sldId id="279" r:id="rId13"/>
    <p:sldId id="265" r:id="rId14"/>
    <p:sldId id="264" r:id="rId15"/>
    <p:sldId id="263" r:id="rId16"/>
    <p:sldId id="266" r:id="rId17"/>
    <p:sldId id="1647" r:id="rId18"/>
    <p:sldId id="268" r:id="rId19"/>
    <p:sldId id="164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hsDpLzQUtbIb1oeWo8RQ+4E6Yx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DE89D3-2FA7-4052-AED4-7DA42EA4C8A8}">
  <a:tblStyle styleId="{B3DE89D3-2FA7-4052-AED4-7DA42EA4C8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78762" autoAdjust="0"/>
  </p:normalViewPr>
  <p:slideViewPr>
    <p:cSldViewPr snapToGrid="0">
      <p:cViewPr varScale="1">
        <p:scale>
          <a:sx n="70" d="100"/>
          <a:sy n="70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833E5-D0F1-45AA-BEE9-D4DFEE6E43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BB2350-BD15-4191-819D-3AF016409AE4}">
      <dgm:prSet phldrT="[Text]" custT="1"/>
      <dgm:spPr/>
      <dgm:t>
        <a:bodyPr/>
        <a:lstStyle/>
        <a:p>
          <a:r>
            <a:rPr lang="en-US" sz="2400" dirty="0"/>
            <a:t>Roadmaps</a:t>
          </a:r>
        </a:p>
      </dgm:t>
    </dgm:pt>
    <dgm:pt modelId="{2A49986B-40A6-4FC3-8557-31853616B6AB}" type="parTrans" cxnId="{1EC1D84B-A710-45F4-9AB5-818BD97DFB72}">
      <dgm:prSet/>
      <dgm:spPr/>
      <dgm:t>
        <a:bodyPr/>
        <a:lstStyle/>
        <a:p>
          <a:endParaRPr lang="en-US"/>
        </a:p>
      </dgm:t>
    </dgm:pt>
    <dgm:pt modelId="{76B7639E-48D3-4144-985C-9B76C9108163}" type="sibTrans" cxnId="{1EC1D84B-A710-45F4-9AB5-818BD97DFB72}">
      <dgm:prSet/>
      <dgm:spPr/>
      <dgm:t>
        <a:bodyPr/>
        <a:lstStyle/>
        <a:p>
          <a:endParaRPr lang="en-US"/>
        </a:p>
      </dgm:t>
    </dgm:pt>
    <dgm:pt modelId="{336E53A7-0917-433B-B97D-844D2F75D68F}">
      <dgm:prSet phldrT="[Text]" custT="1"/>
      <dgm:spPr/>
      <dgm:t>
        <a:bodyPr/>
        <a:lstStyle/>
        <a:p>
          <a:r>
            <a:rPr lang="en-US" sz="2200" dirty="0"/>
            <a:t>NIST engagement with Electronics Packaging Society and HIR Roadmap</a:t>
          </a:r>
        </a:p>
      </dgm:t>
    </dgm:pt>
    <dgm:pt modelId="{04220941-3DF3-405E-8B6C-41532127FA19}" type="parTrans" cxnId="{FAC40A2B-4906-4468-972E-07F735A56F98}">
      <dgm:prSet/>
      <dgm:spPr/>
      <dgm:t>
        <a:bodyPr/>
        <a:lstStyle/>
        <a:p>
          <a:endParaRPr lang="en-US"/>
        </a:p>
      </dgm:t>
    </dgm:pt>
    <dgm:pt modelId="{40C113D9-ED25-44FA-BBBD-AAD144471BE3}" type="sibTrans" cxnId="{FAC40A2B-4906-4468-972E-07F735A56F98}">
      <dgm:prSet/>
      <dgm:spPr/>
      <dgm:t>
        <a:bodyPr/>
        <a:lstStyle/>
        <a:p>
          <a:endParaRPr lang="en-US"/>
        </a:p>
      </dgm:t>
    </dgm:pt>
    <dgm:pt modelId="{DCC81760-E795-4812-B1C7-297CC4B75309}">
      <dgm:prSet phldrT="[Text]" custT="1"/>
      <dgm:spPr/>
      <dgm:t>
        <a:bodyPr/>
        <a:lstStyle/>
        <a:p>
          <a:r>
            <a:rPr lang="en-US" sz="2200" dirty="0"/>
            <a:t>Other roadmaps could be relevant; engage IEEE Roadmaps User Groups? </a:t>
          </a:r>
        </a:p>
      </dgm:t>
    </dgm:pt>
    <dgm:pt modelId="{1E4ACE99-4555-4B5E-B87A-58257D2468D8}" type="parTrans" cxnId="{FFC0551F-B196-46CA-A303-54BE1A3619D9}">
      <dgm:prSet/>
      <dgm:spPr/>
      <dgm:t>
        <a:bodyPr/>
        <a:lstStyle/>
        <a:p>
          <a:endParaRPr lang="en-US"/>
        </a:p>
      </dgm:t>
    </dgm:pt>
    <dgm:pt modelId="{526765BE-76B2-4018-95C3-35B68987F6C5}" type="sibTrans" cxnId="{FFC0551F-B196-46CA-A303-54BE1A3619D9}">
      <dgm:prSet/>
      <dgm:spPr/>
      <dgm:t>
        <a:bodyPr/>
        <a:lstStyle/>
        <a:p>
          <a:endParaRPr lang="en-US"/>
        </a:p>
      </dgm:t>
    </dgm:pt>
    <dgm:pt modelId="{0D3EF83C-FA13-47B4-BFD0-F36EA80888BD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/>
            <a:t>Society Engagement</a:t>
          </a:r>
        </a:p>
      </dgm:t>
    </dgm:pt>
    <dgm:pt modelId="{770F84CF-6521-424A-B030-E3438A2162D9}" type="parTrans" cxnId="{A82150CC-DDE5-4234-A819-4DD900F86DF5}">
      <dgm:prSet/>
      <dgm:spPr/>
      <dgm:t>
        <a:bodyPr/>
        <a:lstStyle/>
        <a:p>
          <a:endParaRPr lang="en-US"/>
        </a:p>
      </dgm:t>
    </dgm:pt>
    <dgm:pt modelId="{D0AFF577-7AEC-4CCD-B2DA-237C867D643B}" type="sibTrans" cxnId="{A82150CC-DDE5-4234-A819-4DD900F86DF5}">
      <dgm:prSet/>
      <dgm:spPr/>
      <dgm:t>
        <a:bodyPr/>
        <a:lstStyle/>
        <a:p>
          <a:endParaRPr lang="en-US"/>
        </a:p>
      </dgm:t>
    </dgm:pt>
    <dgm:pt modelId="{2E332F23-DC22-43C7-9279-E7186E97C53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200" dirty="0"/>
            <a:t>Subject matter expertise in Societies such as Electronics Packaging Society, Electron Devices Society, Nanotechnology Council, Instrumentation and Measurement Society, etc.</a:t>
          </a:r>
        </a:p>
      </dgm:t>
    </dgm:pt>
    <dgm:pt modelId="{63E24BB3-9696-413E-B0D1-03391B424BF6}" type="parTrans" cxnId="{5C978C37-6AF2-4C05-A4BC-96D8EE046891}">
      <dgm:prSet/>
      <dgm:spPr/>
      <dgm:t>
        <a:bodyPr/>
        <a:lstStyle/>
        <a:p>
          <a:endParaRPr lang="en-US"/>
        </a:p>
      </dgm:t>
    </dgm:pt>
    <dgm:pt modelId="{BDF1F4D2-69F4-461A-B45F-C424BBD4D87C}" type="sibTrans" cxnId="{5C978C37-6AF2-4C05-A4BC-96D8EE046891}">
      <dgm:prSet/>
      <dgm:spPr/>
      <dgm:t>
        <a:bodyPr/>
        <a:lstStyle/>
        <a:p>
          <a:endParaRPr lang="en-US"/>
        </a:p>
      </dgm:t>
    </dgm:pt>
    <dgm:pt modelId="{DFD5FF95-8AAB-4E86-9800-9E39B9A7220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400" dirty="0"/>
            <a:t>Workforce Development</a:t>
          </a:r>
        </a:p>
      </dgm:t>
    </dgm:pt>
    <dgm:pt modelId="{77D7C52A-3E29-4671-95CA-5316053E6962}" type="parTrans" cxnId="{B4912A8D-CF78-4DC2-8079-0AC755316F07}">
      <dgm:prSet/>
      <dgm:spPr/>
      <dgm:t>
        <a:bodyPr/>
        <a:lstStyle/>
        <a:p>
          <a:endParaRPr lang="en-US"/>
        </a:p>
      </dgm:t>
    </dgm:pt>
    <dgm:pt modelId="{8B947713-9795-4A46-B6BC-1A2CD1950518}" type="sibTrans" cxnId="{B4912A8D-CF78-4DC2-8079-0AC755316F07}">
      <dgm:prSet/>
      <dgm:spPr/>
      <dgm:t>
        <a:bodyPr/>
        <a:lstStyle/>
        <a:p>
          <a:endParaRPr lang="en-US"/>
        </a:p>
      </dgm:t>
    </dgm:pt>
    <dgm:pt modelId="{B267971E-4A97-456F-BF49-4BC84B0492F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200"/>
            <a:t>Educational Activities courses and credentialing initiatives for workforce development</a:t>
          </a:r>
          <a:endParaRPr lang="en-US" sz="2200" dirty="0"/>
        </a:p>
      </dgm:t>
    </dgm:pt>
    <dgm:pt modelId="{3F283AFE-382C-4221-8B88-35748400ED2B}" type="parTrans" cxnId="{361AD619-3A09-423B-BCAE-C61B5AF4FFFB}">
      <dgm:prSet/>
      <dgm:spPr/>
      <dgm:t>
        <a:bodyPr/>
        <a:lstStyle/>
        <a:p>
          <a:endParaRPr lang="en-US"/>
        </a:p>
      </dgm:t>
    </dgm:pt>
    <dgm:pt modelId="{054CFC46-5BC0-4161-A665-0A635377EBAD}" type="sibTrans" cxnId="{361AD619-3A09-423B-BCAE-C61B5AF4FFFB}">
      <dgm:prSet/>
      <dgm:spPr/>
      <dgm:t>
        <a:bodyPr/>
        <a:lstStyle/>
        <a:p>
          <a:endParaRPr lang="en-US"/>
        </a:p>
      </dgm:t>
    </dgm:pt>
    <dgm:pt modelId="{75A29C12-991A-3142-BF36-1F488766DD3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200" dirty="0"/>
            <a:t>Formation of the IEEE Global Semiconductor Initiative</a:t>
          </a:r>
        </a:p>
      </dgm:t>
    </dgm:pt>
    <dgm:pt modelId="{DA542006-260D-9E4F-B63D-9301DA9150A8}" type="parTrans" cxnId="{CF2AE106-E002-F24B-BE08-710987E68F2C}">
      <dgm:prSet/>
      <dgm:spPr/>
    </dgm:pt>
    <dgm:pt modelId="{918907E6-DCC6-BB43-8935-4DB70DD932D4}" type="sibTrans" cxnId="{CF2AE106-E002-F24B-BE08-710987E68F2C}">
      <dgm:prSet/>
      <dgm:spPr/>
    </dgm:pt>
    <dgm:pt modelId="{ABC16B28-7B80-44BE-BB81-78934BA68933}">
      <dgm:prSet custT="1"/>
      <dgm:spPr/>
      <dgm:t>
        <a:bodyPr/>
        <a:lstStyle/>
        <a:p>
          <a:r>
            <a:rPr lang="en-US" sz="2200" dirty="0"/>
            <a:t>MSD semiconductor content collections for researchers and practitioners</a:t>
          </a:r>
        </a:p>
      </dgm:t>
    </dgm:pt>
    <dgm:pt modelId="{5E835A92-BF62-41AA-BB99-3FE5F5731176}" type="parTrans" cxnId="{E3B7D5BD-70EF-4132-A03C-229C62BF2A75}">
      <dgm:prSet/>
      <dgm:spPr/>
      <dgm:t>
        <a:bodyPr/>
        <a:lstStyle/>
        <a:p>
          <a:endParaRPr lang="en-US"/>
        </a:p>
      </dgm:t>
    </dgm:pt>
    <dgm:pt modelId="{E06221E4-1503-47D8-8DC4-3E84BC3DBEF6}" type="sibTrans" cxnId="{E3B7D5BD-70EF-4132-A03C-229C62BF2A75}">
      <dgm:prSet/>
      <dgm:spPr/>
      <dgm:t>
        <a:bodyPr/>
        <a:lstStyle/>
        <a:p>
          <a:endParaRPr lang="en-US"/>
        </a:p>
      </dgm:t>
    </dgm:pt>
    <dgm:pt modelId="{368DE312-AC81-46A4-A974-3478C3AA05B8}" type="pres">
      <dgm:prSet presAssocID="{9A5833E5-D0F1-45AA-BEE9-D4DFEE6E4349}" presName="Name0" presStyleCnt="0">
        <dgm:presLayoutVars>
          <dgm:dir/>
          <dgm:animLvl val="lvl"/>
          <dgm:resizeHandles val="exact"/>
        </dgm:presLayoutVars>
      </dgm:prSet>
      <dgm:spPr/>
    </dgm:pt>
    <dgm:pt modelId="{1A95C77C-979F-4068-BAC6-AE6B89D3F3AB}" type="pres">
      <dgm:prSet presAssocID="{5DBB2350-BD15-4191-819D-3AF016409AE4}" presName="linNode" presStyleCnt="0"/>
      <dgm:spPr/>
    </dgm:pt>
    <dgm:pt modelId="{4235B391-622B-4DED-936E-93CF0B1773AF}" type="pres">
      <dgm:prSet presAssocID="{5DBB2350-BD15-4191-819D-3AF016409AE4}" presName="parentText" presStyleLbl="node1" presStyleIdx="0" presStyleCnt="3" custScaleX="71086">
        <dgm:presLayoutVars>
          <dgm:chMax val="1"/>
          <dgm:bulletEnabled val="1"/>
        </dgm:presLayoutVars>
      </dgm:prSet>
      <dgm:spPr/>
    </dgm:pt>
    <dgm:pt modelId="{D2733494-F31B-4233-A293-5E3CE4979DA9}" type="pres">
      <dgm:prSet presAssocID="{5DBB2350-BD15-4191-819D-3AF016409AE4}" presName="descendantText" presStyleLbl="alignAccFollowNode1" presStyleIdx="0" presStyleCnt="3" custScaleX="116378" custScaleY="117445" custLinFactNeighborX="373">
        <dgm:presLayoutVars>
          <dgm:bulletEnabled val="1"/>
        </dgm:presLayoutVars>
      </dgm:prSet>
      <dgm:spPr/>
    </dgm:pt>
    <dgm:pt modelId="{B49B485F-B98B-4CCB-8522-7E0A7F1E8662}" type="pres">
      <dgm:prSet presAssocID="{76B7639E-48D3-4144-985C-9B76C9108163}" presName="sp" presStyleCnt="0"/>
      <dgm:spPr/>
    </dgm:pt>
    <dgm:pt modelId="{079220ED-F948-437F-874F-2598310776FD}" type="pres">
      <dgm:prSet presAssocID="{0D3EF83C-FA13-47B4-BFD0-F36EA80888BD}" presName="linNode" presStyleCnt="0"/>
      <dgm:spPr/>
    </dgm:pt>
    <dgm:pt modelId="{A2DD1B2C-917E-472A-BA3C-6EC7D311AFC1}" type="pres">
      <dgm:prSet presAssocID="{0D3EF83C-FA13-47B4-BFD0-F36EA80888BD}" presName="parentText" presStyleLbl="node1" presStyleIdx="1" presStyleCnt="3" custScaleX="71086">
        <dgm:presLayoutVars>
          <dgm:chMax val="1"/>
          <dgm:bulletEnabled val="1"/>
        </dgm:presLayoutVars>
      </dgm:prSet>
      <dgm:spPr/>
    </dgm:pt>
    <dgm:pt modelId="{98B5D3E1-A6D5-40AE-9294-F4B1353EE324}" type="pres">
      <dgm:prSet presAssocID="{0D3EF83C-FA13-47B4-BFD0-F36EA80888BD}" presName="descendantText" presStyleLbl="alignAccFollowNode1" presStyleIdx="1" presStyleCnt="3" custScaleX="116378">
        <dgm:presLayoutVars>
          <dgm:bulletEnabled val="1"/>
        </dgm:presLayoutVars>
      </dgm:prSet>
      <dgm:spPr/>
    </dgm:pt>
    <dgm:pt modelId="{680FEC85-42FF-40DB-AB4E-8415796E9B49}" type="pres">
      <dgm:prSet presAssocID="{D0AFF577-7AEC-4CCD-B2DA-237C867D643B}" presName="sp" presStyleCnt="0"/>
      <dgm:spPr/>
    </dgm:pt>
    <dgm:pt modelId="{9C5A2BA5-0D19-4C4F-BA9B-DCF983861DF7}" type="pres">
      <dgm:prSet presAssocID="{DFD5FF95-8AAB-4E86-9800-9E39B9A7220A}" presName="linNode" presStyleCnt="0"/>
      <dgm:spPr/>
    </dgm:pt>
    <dgm:pt modelId="{8EBA4066-01A8-41E0-964C-3C77F20293E2}" type="pres">
      <dgm:prSet presAssocID="{DFD5FF95-8AAB-4E86-9800-9E39B9A7220A}" presName="parentText" presStyleLbl="node1" presStyleIdx="2" presStyleCnt="3" custScaleX="71086">
        <dgm:presLayoutVars>
          <dgm:chMax val="1"/>
          <dgm:bulletEnabled val="1"/>
        </dgm:presLayoutVars>
      </dgm:prSet>
      <dgm:spPr/>
    </dgm:pt>
    <dgm:pt modelId="{D09A4B03-E496-4B75-AAA7-EDAE6AAAEE02}" type="pres">
      <dgm:prSet presAssocID="{DFD5FF95-8AAB-4E86-9800-9E39B9A7220A}" presName="descendantText" presStyleLbl="alignAccFollowNode1" presStyleIdx="2" presStyleCnt="3" custScaleX="116378">
        <dgm:presLayoutVars>
          <dgm:bulletEnabled val="1"/>
        </dgm:presLayoutVars>
      </dgm:prSet>
      <dgm:spPr/>
    </dgm:pt>
  </dgm:ptLst>
  <dgm:cxnLst>
    <dgm:cxn modelId="{6232DC06-5B54-4332-9FB9-F9B032122283}" type="presOf" srcId="{DCC81760-E795-4812-B1C7-297CC4B75309}" destId="{D2733494-F31B-4233-A293-5E3CE4979DA9}" srcOrd="0" destOrd="1" presId="urn:microsoft.com/office/officeart/2005/8/layout/vList5"/>
    <dgm:cxn modelId="{CF2AE106-E002-F24B-BE08-710987E68F2C}" srcId="{0D3EF83C-FA13-47B4-BFD0-F36EA80888BD}" destId="{75A29C12-991A-3142-BF36-1F488766DD31}" srcOrd="1" destOrd="0" parTransId="{DA542006-260D-9E4F-B63D-9301DA9150A8}" sibTransId="{918907E6-DCC6-BB43-8935-4DB70DD932D4}"/>
    <dgm:cxn modelId="{A777C80E-0F06-43CE-8882-123B7F937864}" type="presOf" srcId="{5DBB2350-BD15-4191-819D-3AF016409AE4}" destId="{4235B391-622B-4DED-936E-93CF0B1773AF}" srcOrd="0" destOrd="0" presId="urn:microsoft.com/office/officeart/2005/8/layout/vList5"/>
    <dgm:cxn modelId="{361AD619-3A09-423B-BCAE-C61B5AF4FFFB}" srcId="{DFD5FF95-8AAB-4E86-9800-9E39B9A7220A}" destId="{B267971E-4A97-456F-BF49-4BC84B0492F4}" srcOrd="0" destOrd="0" parTransId="{3F283AFE-382C-4221-8B88-35748400ED2B}" sibTransId="{054CFC46-5BC0-4161-A665-0A635377EBAD}"/>
    <dgm:cxn modelId="{FFC0551F-B196-46CA-A303-54BE1A3619D9}" srcId="{5DBB2350-BD15-4191-819D-3AF016409AE4}" destId="{DCC81760-E795-4812-B1C7-297CC4B75309}" srcOrd="1" destOrd="0" parTransId="{1E4ACE99-4555-4B5E-B87A-58257D2468D8}" sibTransId="{526765BE-76B2-4018-95C3-35B68987F6C5}"/>
    <dgm:cxn modelId="{FAC40A2B-4906-4468-972E-07F735A56F98}" srcId="{5DBB2350-BD15-4191-819D-3AF016409AE4}" destId="{336E53A7-0917-433B-B97D-844D2F75D68F}" srcOrd="0" destOrd="0" parTransId="{04220941-3DF3-405E-8B6C-41532127FA19}" sibTransId="{40C113D9-ED25-44FA-BBBD-AAD144471BE3}"/>
    <dgm:cxn modelId="{5C978C37-6AF2-4C05-A4BC-96D8EE046891}" srcId="{0D3EF83C-FA13-47B4-BFD0-F36EA80888BD}" destId="{2E332F23-DC22-43C7-9279-E7186E97C537}" srcOrd="0" destOrd="0" parTransId="{63E24BB3-9696-413E-B0D1-03391B424BF6}" sibTransId="{BDF1F4D2-69F4-461A-B45F-C424BBD4D87C}"/>
    <dgm:cxn modelId="{4B9AC740-52CD-483B-BD6D-91FA91F70B92}" type="presOf" srcId="{0D3EF83C-FA13-47B4-BFD0-F36EA80888BD}" destId="{A2DD1B2C-917E-472A-BA3C-6EC7D311AFC1}" srcOrd="0" destOrd="0" presId="urn:microsoft.com/office/officeart/2005/8/layout/vList5"/>
    <dgm:cxn modelId="{1EC1D84B-A710-45F4-9AB5-818BD97DFB72}" srcId="{9A5833E5-D0F1-45AA-BEE9-D4DFEE6E4349}" destId="{5DBB2350-BD15-4191-819D-3AF016409AE4}" srcOrd="0" destOrd="0" parTransId="{2A49986B-40A6-4FC3-8557-31853616B6AB}" sibTransId="{76B7639E-48D3-4144-985C-9B76C9108163}"/>
    <dgm:cxn modelId="{93739671-2423-8B4E-87C5-EDCFD2C888F0}" type="presOf" srcId="{75A29C12-991A-3142-BF36-1F488766DD31}" destId="{98B5D3E1-A6D5-40AE-9294-F4B1353EE324}" srcOrd="0" destOrd="1" presId="urn:microsoft.com/office/officeart/2005/8/layout/vList5"/>
    <dgm:cxn modelId="{B4912A8D-CF78-4DC2-8079-0AC755316F07}" srcId="{9A5833E5-D0F1-45AA-BEE9-D4DFEE6E4349}" destId="{DFD5FF95-8AAB-4E86-9800-9E39B9A7220A}" srcOrd="2" destOrd="0" parTransId="{77D7C52A-3E29-4671-95CA-5316053E6962}" sibTransId="{8B947713-9795-4A46-B6BC-1A2CD1950518}"/>
    <dgm:cxn modelId="{FB43748E-EE5C-4403-BB52-BA2D2EC5B2EB}" type="presOf" srcId="{2E332F23-DC22-43C7-9279-E7186E97C537}" destId="{98B5D3E1-A6D5-40AE-9294-F4B1353EE324}" srcOrd="0" destOrd="0" presId="urn:microsoft.com/office/officeart/2005/8/layout/vList5"/>
    <dgm:cxn modelId="{F21F129A-F324-4A85-BFB3-F03227CD8D3C}" type="presOf" srcId="{ABC16B28-7B80-44BE-BB81-78934BA68933}" destId="{D09A4B03-E496-4B75-AAA7-EDAE6AAAEE02}" srcOrd="0" destOrd="1" presId="urn:microsoft.com/office/officeart/2005/8/layout/vList5"/>
    <dgm:cxn modelId="{405E6EA2-9F40-4BE6-8544-F0D7E9D7B6D9}" type="presOf" srcId="{9A5833E5-D0F1-45AA-BEE9-D4DFEE6E4349}" destId="{368DE312-AC81-46A4-A974-3478C3AA05B8}" srcOrd="0" destOrd="0" presId="urn:microsoft.com/office/officeart/2005/8/layout/vList5"/>
    <dgm:cxn modelId="{902935BA-F8B7-423F-8358-712F9AF7FFCD}" type="presOf" srcId="{DFD5FF95-8AAB-4E86-9800-9E39B9A7220A}" destId="{8EBA4066-01A8-41E0-964C-3C77F20293E2}" srcOrd="0" destOrd="0" presId="urn:microsoft.com/office/officeart/2005/8/layout/vList5"/>
    <dgm:cxn modelId="{E3B7D5BD-70EF-4132-A03C-229C62BF2A75}" srcId="{DFD5FF95-8AAB-4E86-9800-9E39B9A7220A}" destId="{ABC16B28-7B80-44BE-BB81-78934BA68933}" srcOrd="1" destOrd="0" parTransId="{5E835A92-BF62-41AA-BB99-3FE5F5731176}" sibTransId="{E06221E4-1503-47D8-8DC4-3E84BC3DBEF6}"/>
    <dgm:cxn modelId="{A82150CC-DDE5-4234-A819-4DD900F86DF5}" srcId="{9A5833E5-D0F1-45AA-BEE9-D4DFEE6E4349}" destId="{0D3EF83C-FA13-47B4-BFD0-F36EA80888BD}" srcOrd="1" destOrd="0" parTransId="{770F84CF-6521-424A-B030-E3438A2162D9}" sibTransId="{D0AFF577-7AEC-4CCD-B2DA-237C867D643B}"/>
    <dgm:cxn modelId="{C914C1E8-2E7D-4758-8197-C1A6246EF25D}" type="presOf" srcId="{336E53A7-0917-433B-B97D-844D2F75D68F}" destId="{D2733494-F31B-4233-A293-5E3CE4979DA9}" srcOrd="0" destOrd="0" presId="urn:microsoft.com/office/officeart/2005/8/layout/vList5"/>
    <dgm:cxn modelId="{9117AAFD-6AA0-473A-82B9-EBB026A7E280}" type="presOf" srcId="{B267971E-4A97-456F-BF49-4BC84B0492F4}" destId="{D09A4B03-E496-4B75-AAA7-EDAE6AAAEE02}" srcOrd="0" destOrd="0" presId="urn:microsoft.com/office/officeart/2005/8/layout/vList5"/>
    <dgm:cxn modelId="{AF83CB55-3BAF-4C82-B351-08C26F05EEED}" type="presParOf" srcId="{368DE312-AC81-46A4-A974-3478C3AA05B8}" destId="{1A95C77C-979F-4068-BAC6-AE6B89D3F3AB}" srcOrd="0" destOrd="0" presId="urn:microsoft.com/office/officeart/2005/8/layout/vList5"/>
    <dgm:cxn modelId="{AF7452E4-8B4F-43F9-97BB-78B8F2C06AC8}" type="presParOf" srcId="{1A95C77C-979F-4068-BAC6-AE6B89D3F3AB}" destId="{4235B391-622B-4DED-936E-93CF0B1773AF}" srcOrd="0" destOrd="0" presId="urn:microsoft.com/office/officeart/2005/8/layout/vList5"/>
    <dgm:cxn modelId="{4EFA6C52-9B4D-4BB8-B10D-53225136E8C8}" type="presParOf" srcId="{1A95C77C-979F-4068-BAC6-AE6B89D3F3AB}" destId="{D2733494-F31B-4233-A293-5E3CE4979DA9}" srcOrd="1" destOrd="0" presId="urn:microsoft.com/office/officeart/2005/8/layout/vList5"/>
    <dgm:cxn modelId="{71F8ED55-D315-48B0-B0E4-F79DB98512DA}" type="presParOf" srcId="{368DE312-AC81-46A4-A974-3478C3AA05B8}" destId="{B49B485F-B98B-4CCB-8522-7E0A7F1E8662}" srcOrd="1" destOrd="0" presId="urn:microsoft.com/office/officeart/2005/8/layout/vList5"/>
    <dgm:cxn modelId="{8D655C2B-4905-4819-A65D-D92D7997BF13}" type="presParOf" srcId="{368DE312-AC81-46A4-A974-3478C3AA05B8}" destId="{079220ED-F948-437F-874F-2598310776FD}" srcOrd="2" destOrd="0" presId="urn:microsoft.com/office/officeart/2005/8/layout/vList5"/>
    <dgm:cxn modelId="{7A36C579-0821-4E35-A86A-3B746847861E}" type="presParOf" srcId="{079220ED-F948-437F-874F-2598310776FD}" destId="{A2DD1B2C-917E-472A-BA3C-6EC7D311AFC1}" srcOrd="0" destOrd="0" presId="urn:microsoft.com/office/officeart/2005/8/layout/vList5"/>
    <dgm:cxn modelId="{7B89DD97-3C4E-4A6A-B77F-33776A5A312B}" type="presParOf" srcId="{079220ED-F948-437F-874F-2598310776FD}" destId="{98B5D3E1-A6D5-40AE-9294-F4B1353EE324}" srcOrd="1" destOrd="0" presId="urn:microsoft.com/office/officeart/2005/8/layout/vList5"/>
    <dgm:cxn modelId="{DA3BCE8B-08DC-4B1A-AAB3-32E3E16CD6ED}" type="presParOf" srcId="{368DE312-AC81-46A4-A974-3478C3AA05B8}" destId="{680FEC85-42FF-40DB-AB4E-8415796E9B49}" srcOrd="3" destOrd="0" presId="urn:microsoft.com/office/officeart/2005/8/layout/vList5"/>
    <dgm:cxn modelId="{EC4CC60B-909A-4E49-A347-CBA6CB299C5A}" type="presParOf" srcId="{368DE312-AC81-46A4-A974-3478C3AA05B8}" destId="{9C5A2BA5-0D19-4C4F-BA9B-DCF983861DF7}" srcOrd="4" destOrd="0" presId="urn:microsoft.com/office/officeart/2005/8/layout/vList5"/>
    <dgm:cxn modelId="{62F2E29E-DC86-4D5C-94C9-68706D9697D8}" type="presParOf" srcId="{9C5A2BA5-0D19-4C4F-BA9B-DCF983861DF7}" destId="{8EBA4066-01A8-41E0-964C-3C77F20293E2}" srcOrd="0" destOrd="0" presId="urn:microsoft.com/office/officeart/2005/8/layout/vList5"/>
    <dgm:cxn modelId="{6D472A8D-DBA2-49A4-9F77-C43F1E8AF8FB}" type="presParOf" srcId="{9C5A2BA5-0D19-4C4F-BA9B-DCF983861DF7}" destId="{D09A4B03-E496-4B75-AAA7-EDAE6AAAEE0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33494-F31B-4233-A293-5E3CE4979DA9}">
      <dsp:nvSpPr>
        <dsp:cNvPr id="0" name=""/>
        <dsp:cNvSpPr/>
      </dsp:nvSpPr>
      <dsp:spPr>
        <a:xfrm rot="5400000">
          <a:off x="6481125" y="-3438466"/>
          <a:ext cx="1689927" cy="86810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NIST engagement with Electronics Packaging Society and HIR Roadmap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Other roadmaps could be relevant; engage IEEE Roadmaps User Groups? </a:t>
          </a:r>
        </a:p>
      </dsp:txBody>
      <dsp:txXfrm rot="-5400000">
        <a:off x="2985579" y="139575"/>
        <a:ext cx="8598526" cy="1524937"/>
      </dsp:txXfrm>
    </dsp:sp>
    <dsp:sp modelId="{4235B391-622B-4DED-936E-93CF0B1773AF}">
      <dsp:nvSpPr>
        <dsp:cNvPr id="0" name=""/>
        <dsp:cNvSpPr/>
      </dsp:nvSpPr>
      <dsp:spPr>
        <a:xfrm>
          <a:off x="1449" y="2725"/>
          <a:ext cx="2982679" cy="1798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Roadmaps</a:t>
          </a:r>
        </a:p>
      </dsp:txBody>
      <dsp:txXfrm>
        <a:off x="89251" y="90527"/>
        <a:ext cx="2807075" cy="1623033"/>
      </dsp:txXfrm>
    </dsp:sp>
    <dsp:sp modelId="{98B5D3E1-A6D5-40AE-9294-F4B1353EE324}">
      <dsp:nvSpPr>
        <dsp:cNvPr id="0" name=""/>
        <dsp:cNvSpPr/>
      </dsp:nvSpPr>
      <dsp:spPr>
        <a:xfrm rot="5400000">
          <a:off x="6605184" y="-1549897"/>
          <a:ext cx="1438910" cy="8681021"/>
        </a:xfrm>
        <a:prstGeom prst="round2SameRect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Subject matter expertise in Societies such as Electronics Packaging Society, Electron Devices Society, Nanotechnology Council, Instrumentation and Measurement Society, etc.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Formation of the IEEE Global Semiconductor Initiative</a:t>
          </a:r>
        </a:p>
      </dsp:txBody>
      <dsp:txXfrm rot="-5400000">
        <a:off x="2984129" y="2141400"/>
        <a:ext cx="8610779" cy="1298426"/>
      </dsp:txXfrm>
    </dsp:sp>
    <dsp:sp modelId="{A2DD1B2C-917E-472A-BA3C-6EC7D311AFC1}">
      <dsp:nvSpPr>
        <dsp:cNvPr id="0" name=""/>
        <dsp:cNvSpPr/>
      </dsp:nvSpPr>
      <dsp:spPr>
        <a:xfrm>
          <a:off x="1449" y="1891294"/>
          <a:ext cx="2982679" cy="1798637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Society Engagement</a:t>
          </a:r>
        </a:p>
      </dsp:txBody>
      <dsp:txXfrm>
        <a:off x="89251" y="1979096"/>
        <a:ext cx="2807075" cy="1623033"/>
      </dsp:txXfrm>
    </dsp:sp>
    <dsp:sp modelId="{D09A4B03-E496-4B75-AAA7-EDAE6AAAEE02}">
      <dsp:nvSpPr>
        <dsp:cNvPr id="0" name=""/>
        <dsp:cNvSpPr/>
      </dsp:nvSpPr>
      <dsp:spPr>
        <a:xfrm rot="5400000">
          <a:off x="6605184" y="338672"/>
          <a:ext cx="1438910" cy="8681021"/>
        </a:xfrm>
        <a:prstGeom prst="round2Same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Educational Activities courses and credentialing initiatives for workforce development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MSD semiconductor content collections for researchers and practitioners</a:t>
          </a:r>
        </a:p>
      </dsp:txBody>
      <dsp:txXfrm rot="-5400000">
        <a:off x="2984129" y="4029969"/>
        <a:ext cx="8610779" cy="1298426"/>
      </dsp:txXfrm>
    </dsp:sp>
    <dsp:sp modelId="{8EBA4066-01A8-41E0-964C-3C77F20293E2}">
      <dsp:nvSpPr>
        <dsp:cNvPr id="0" name=""/>
        <dsp:cNvSpPr/>
      </dsp:nvSpPr>
      <dsp:spPr>
        <a:xfrm>
          <a:off x="1449" y="3779864"/>
          <a:ext cx="2982679" cy="1798637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Workforce Development</a:t>
          </a:r>
        </a:p>
      </dsp:txBody>
      <dsp:txXfrm>
        <a:off x="89251" y="3867666"/>
        <a:ext cx="2807075" cy="1623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2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30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5BC4A32-7E8F-9F5E-E0CF-93E275F32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0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82500B8-5763-FAD2-C0F8-2C7C84632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9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6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1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e1b60805c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1e1b60805c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e1b60805c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94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9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80395A1-7B43-948F-64D1-59E045BB4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F5F907D-CE0F-95C2-8457-70CEAE3B5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61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E6599-C8C1-3436-F3C9-203CDE157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3157F48-9730-13A3-9EAF-1785F5955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2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F4C749C-C264-7F2A-FBED-2F90468AB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0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B93DBF0-1AC9-8177-7E6D-39DAB543D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2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8B29CD-3CAC-D7A5-1904-07A8AE3C1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7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gif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15ACAD08-3DF1-8D4B-8F16-8392B0778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B27FAD-29ED-EF4B-B0C9-838213B726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-24382" y="5583492"/>
            <a:ext cx="12216383" cy="1275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2967" y="3614214"/>
            <a:ext cx="10363200" cy="697311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967" y="4403600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18" y="5302549"/>
            <a:ext cx="1628452" cy="908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99919" y="5992476"/>
            <a:ext cx="82048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ieee.org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 descr="A picture containing rainy&#10;&#10;Description automatically generated">
            <a:extLst>
              <a:ext uri="{FF2B5EF4-FFF2-40B4-BE49-F238E27FC236}">
                <a16:creationId xmlns:a16="http://schemas.microsoft.com/office/drawing/2014/main" id="{8376FC6B-E16F-A44E-9F67-D5CDE368C5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870069"/>
            <a:ext cx="2438400" cy="2438400"/>
          </a:xfrm>
          <a:prstGeom prst="rect">
            <a:avLst/>
          </a:prstGeom>
        </p:spPr>
      </p:pic>
      <p:pic>
        <p:nvPicPr>
          <p:cNvPr id="9" name="Picture 8" descr="A picture containing outdoor, nature, night sky&#10;&#10;Description automatically generated">
            <a:extLst>
              <a:ext uri="{FF2B5EF4-FFF2-40B4-BE49-F238E27FC236}">
                <a16:creationId xmlns:a16="http://schemas.microsoft.com/office/drawing/2014/main" id="{EE28BB75-1A7F-8B49-80C6-F0C7B7144E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39416" y="870069"/>
            <a:ext cx="2438400" cy="2438400"/>
          </a:xfrm>
          <a:prstGeom prst="rect">
            <a:avLst/>
          </a:prstGeom>
        </p:spPr>
      </p:pic>
      <p:pic>
        <p:nvPicPr>
          <p:cNvPr id="14" name="Picture 13" descr="A picture containing engine&#10;&#10;Description automatically generated">
            <a:extLst>
              <a:ext uri="{FF2B5EF4-FFF2-40B4-BE49-F238E27FC236}">
                <a16:creationId xmlns:a16="http://schemas.microsoft.com/office/drawing/2014/main" id="{E5526475-5D19-EF49-98B5-8D61CFC10A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78833" y="870069"/>
            <a:ext cx="2438400" cy="2438400"/>
          </a:xfrm>
          <a:prstGeom prst="rect">
            <a:avLst/>
          </a:prstGeom>
        </p:spPr>
      </p:pic>
      <p:pic>
        <p:nvPicPr>
          <p:cNvPr id="17" name="Picture 16" descr="A picture containing person, cosmetic, close&#10;&#10;Description automatically generated">
            <a:extLst>
              <a:ext uri="{FF2B5EF4-FFF2-40B4-BE49-F238E27FC236}">
                <a16:creationId xmlns:a16="http://schemas.microsoft.com/office/drawing/2014/main" id="{C3D9DAAD-4C15-3B44-8C3B-9013748727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18251" y="870069"/>
            <a:ext cx="2438400" cy="2438400"/>
          </a:xfrm>
          <a:prstGeom prst="rect">
            <a:avLst/>
          </a:prstGeom>
        </p:spPr>
      </p:pic>
      <p:pic>
        <p:nvPicPr>
          <p:cNvPr id="19" name="Picture 18" descr="A picture containing invertebrate, light, hydrozoan&#10;&#10;Description automatically generated">
            <a:extLst>
              <a:ext uri="{FF2B5EF4-FFF2-40B4-BE49-F238E27FC236}">
                <a16:creationId xmlns:a16="http://schemas.microsoft.com/office/drawing/2014/main" id="{3DE67BA1-BD90-4440-BF77-E7A0ABBF93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757667" y="870069"/>
            <a:ext cx="243840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8DBA7A-9F14-DE46-A6F5-1D7857FE6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03" y="-9912"/>
            <a:ext cx="12216384" cy="683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E14E4-A73B-48EA-AA8A-9E3505C60516}"/>
              </a:ext>
            </a:extLst>
          </p:cNvPr>
          <p:cNvSpPr txBox="1"/>
          <p:nvPr userDrawn="1"/>
        </p:nvSpPr>
        <p:spPr>
          <a:xfrm>
            <a:off x="0" y="6547104"/>
            <a:ext cx="12192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The professional home for the engineering and technology community worldwide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916A63-C0CE-4B89-A4D1-89016BEA90AE}"/>
              </a:ext>
            </a:extLst>
          </p:cNvPr>
          <p:cNvSpPr txBox="1"/>
          <p:nvPr userDrawn="1"/>
        </p:nvSpPr>
        <p:spPr>
          <a:xfrm>
            <a:off x="0" y="6596390"/>
            <a:ext cx="1382233" cy="261610"/>
          </a:xfrm>
          <a:prstGeom prst="rect">
            <a:avLst/>
          </a:prstGeom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IEEE PROPRIETARY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>
            <a:extLst>
              <a:ext uri="{FF2B5EF4-FFF2-40B4-BE49-F238E27FC236}">
                <a16:creationId xmlns:a16="http://schemas.microsoft.com/office/drawing/2014/main" id="{43EDCCB0-C394-524E-BEC5-97BAF4C53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03" y="-1960"/>
            <a:ext cx="1221638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798B12-F1D0-47BE-8E69-3FA94907F0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-24382" y="5583492"/>
            <a:ext cx="12216383" cy="1275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>
                <a:solidFill>
                  <a:srgbClr val="00355C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26FE1-5A22-FF48-98B1-348F27A5BCD3}"/>
              </a:ext>
            </a:extLst>
          </p:cNvPr>
          <p:cNvSpPr txBox="1"/>
          <p:nvPr userDrawn="1"/>
        </p:nvSpPr>
        <p:spPr>
          <a:xfrm>
            <a:off x="902209" y="5998464"/>
            <a:ext cx="82048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ieee.org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E74B4-38D2-3042-A5D0-5535F01C7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03" y="-9912"/>
            <a:ext cx="12216384" cy="6836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4C521B-BC2F-469D-8058-B826652DD3DD}"/>
              </a:ext>
            </a:extLst>
          </p:cNvPr>
          <p:cNvSpPr txBox="1"/>
          <p:nvPr userDrawn="1"/>
        </p:nvSpPr>
        <p:spPr>
          <a:xfrm>
            <a:off x="0" y="6547104"/>
            <a:ext cx="12192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The professional home for the engineering and technology community worldwide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2F89F-987D-4AF7-ACF3-AC761A39EA87}"/>
              </a:ext>
            </a:extLst>
          </p:cNvPr>
          <p:cNvSpPr txBox="1"/>
          <p:nvPr userDrawn="1"/>
        </p:nvSpPr>
        <p:spPr>
          <a:xfrm>
            <a:off x="0" y="6596390"/>
            <a:ext cx="1382233" cy="261610"/>
          </a:xfrm>
          <a:prstGeom prst="rect">
            <a:avLst/>
          </a:prstGeom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IEEE PROPRIETARY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1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65760" y="1825626"/>
            <a:ext cx="10515600" cy="3943351"/>
          </a:xfrm>
        </p:spPr>
        <p:txBody>
          <a:bodyPr/>
          <a:lstStyle>
            <a:lvl1pPr>
              <a:buClr>
                <a:srgbClr val="00355C"/>
              </a:buClr>
              <a:defRPr/>
            </a:lvl1pPr>
            <a:lvl2pPr>
              <a:buClr>
                <a:srgbClr val="00355C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65760" y="1106197"/>
            <a:ext cx="10515600" cy="356843"/>
          </a:xfrm>
        </p:spPr>
        <p:txBody>
          <a:bodyPr anchor="ctr">
            <a:no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9588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5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5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7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04E88-B4E2-4C64-A228-64800AF023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1" y="5624493"/>
            <a:ext cx="12216383" cy="127574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556181"/>
            <a:ext cx="10515600" cy="55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4288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91125" y="6038803"/>
            <a:ext cx="648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578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578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578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86" y="5930923"/>
            <a:ext cx="1135081" cy="331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E9FDBB-D880-DD40-8C29-FC27EBDFD5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903" y="-9912"/>
            <a:ext cx="12216384" cy="683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694E5-258B-4A4C-8573-FEDB2DAF50F9}"/>
              </a:ext>
            </a:extLst>
          </p:cNvPr>
          <p:cNvSpPr txBox="1"/>
          <p:nvPr userDrawn="1"/>
        </p:nvSpPr>
        <p:spPr>
          <a:xfrm>
            <a:off x="0" y="6551427"/>
            <a:ext cx="121920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The professional home for the engineering and technology community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8633D7-BFC7-46EC-8E08-18B04FC01F24}"/>
              </a:ext>
            </a:extLst>
          </p:cNvPr>
          <p:cNvSpPr txBox="1"/>
          <p:nvPr userDrawn="1"/>
        </p:nvSpPr>
        <p:spPr>
          <a:xfrm>
            <a:off x="0" y="6596390"/>
            <a:ext cx="1382233" cy="261610"/>
          </a:xfrm>
          <a:prstGeom prst="rect">
            <a:avLst/>
          </a:prstGeom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IEEE PROPRIETARY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3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4578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0355C"/>
        </a:buClr>
        <a:buFont typeface="LucidaGrande" charset="0"/>
        <a:buChar char="▸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355C"/>
        </a:buClr>
        <a:buFont typeface="LucidaGrande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355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355C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355C"/>
        </a:buClr>
        <a:buFont typeface="Courier New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hyperlink" Target="https://www.ieee.org/about/technologies.html" TargetMode="External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jp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ee-pels.org/programs-projects/about-itrw" TargetMode="External"/><Relationship Id="rId3" Type="http://schemas.openxmlformats.org/officeDocument/2006/relationships/hyperlink" Target="https://www.ieee.org/about/technologies.html" TargetMode="External"/><Relationship Id="rId7" Type="http://schemas.openxmlformats.org/officeDocument/2006/relationships/image" Target="../media/image44.png"/><Relationship Id="rId12" Type="http://schemas.openxmlformats.org/officeDocument/2006/relationships/hyperlink" Target="https://semiconductors.iee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hyperlink" Target="https://eps.ieee.org/technology/heterogeneous-integration-roadmap.html" TargetMode="External"/><Relationship Id="rId10" Type="http://schemas.openxmlformats.org/officeDocument/2006/relationships/hyperlink" Target="https://irds.ieee.org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CHNfCX6CLrtbbXYUMZNs_oEgGYTCk2HdqRKkTKKoKE/edit?usp=shar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emiconductors.ieee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895950-BAF2-5386-7E4E-60F851A0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04" y="3586367"/>
            <a:ext cx="11479033" cy="697311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Global Semiconductor Initiative in the IEEE Future Directions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9F979-45C7-BCA9-F9F4-60962DC2D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404" y="4283678"/>
            <a:ext cx="10363200" cy="127574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Tom Coughlin, 2023 IEEE President-Elect</a:t>
            </a:r>
          </a:p>
          <a:p>
            <a:pPr>
              <a:spcBef>
                <a:spcPts val="0"/>
              </a:spcBef>
            </a:pPr>
            <a:r>
              <a:rPr lang="en-US" dirty="0"/>
              <a:t>Kathy Herring Hayashi, IEEE Region 6 Director </a:t>
            </a:r>
          </a:p>
          <a:p>
            <a:pPr>
              <a:spcBef>
                <a:spcPts val="0"/>
              </a:spcBef>
            </a:pPr>
            <a:r>
              <a:rPr lang="en-US" dirty="0"/>
              <a:t>CASS-Wide Webinar XIII</a:t>
            </a:r>
          </a:p>
          <a:p>
            <a:pPr>
              <a:spcBef>
                <a:spcPts val="0"/>
              </a:spcBef>
            </a:pPr>
            <a:r>
              <a:rPr lang="en-US" dirty="0"/>
              <a:t>25 October 2023</a:t>
            </a:r>
          </a:p>
        </p:txBody>
      </p:sp>
    </p:spTree>
    <p:extLst>
      <p:ext uri="{BB962C8B-B14F-4D97-AF65-F5344CB8AC3E}">
        <p14:creationId xmlns:p14="http://schemas.microsoft.com/office/powerpoint/2010/main" val="191227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C08F0C2-C94F-9D02-EB6F-9DDE7FE0FB3E}"/>
              </a:ext>
            </a:extLst>
          </p:cNvPr>
          <p:cNvSpPr/>
          <p:nvPr/>
        </p:nvSpPr>
        <p:spPr>
          <a:xfrm>
            <a:off x="6959670" y="1439406"/>
            <a:ext cx="3406717" cy="39299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60594F-C540-9594-258E-E69C0BCC6E04}"/>
              </a:ext>
            </a:extLst>
          </p:cNvPr>
          <p:cNvSpPr/>
          <p:nvPr/>
        </p:nvSpPr>
        <p:spPr>
          <a:xfrm>
            <a:off x="515206" y="2081001"/>
            <a:ext cx="3494169" cy="32589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46A9-8991-DC08-F3A4-145857B0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89C82-5706-2DDE-68BE-4090EC12A0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A06B6-78BD-A41A-0F51-A8BC8E92B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467" dirty="0">
                <a:solidFill>
                  <a:srgbClr val="FF0000"/>
                </a:solidFill>
              </a:rPr>
              <a:t>2023 Initiatives                                                                                               </a:t>
            </a:r>
            <a:r>
              <a:rPr lang="en-US" sz="3067" dirty="0">
                <a:solidFill>
                  <a:srgbClr val="FF0000"/>
                </a:solidFill>
              </a:rPr>
              <a:t>Past Initiatives</a:t>
            </a:r>
          </a:p>
        </p:txBody>
      </p:sp>
      <p:pic>
        <p:nvPicPr>
          <p:cNvPr id="6" name="Google Shape;145;p3">
            <a:hlinkClick r:id="rId3"/>
            <a:extLst>
              <a:ext uri="{FF2B5EF4-FFF2-40B4-BE49-F238E27FC236}">
                <a16:creationId xmlns:a16="http://schemas.microsoft.com/office/drawing/2014/main" id="{A06AFAA5-DC44-39E2-3AB6-86C6DA5E011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609" y="65482"/>
            <a:ext cx="1083408" cy="114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74;p4">
            <a:extLst>
              <a:ext uri="{FF2B5EF4-FFF2-40B4-BE49-F238E27FC236}">
                <a16:creationId xmlns:a16="http://schemas.microsoft.com/office/drawing/2014/main" id="{C3C5B975-590B-CABD-4AD2-8BD5C5BC8C51}"/>
              </a:ext>
            </a:extLst>
          </p:cNvPr>
          <p:cNvGrpSpPr/>
          <p:nvPr/>
        </p:nvGrpSpPr>
        <p:grpSpPr>
          <a:xfrm>
            <a:off x="2404858" y="3128138"/>
            <a:ext cx="1603073" cy="1620133"/>
            <a:chOff x="6154150" y="1934974"/>
            <a:chExt cx="704654" cy="704475"/>
          </a:xfrm>
        </p:grpSpPr>
        <p:pic>
          <p:nvPicPr>
            <p:cNvPr id="8" name="Google Shape;175;p4">
              <a:extLst>
                <a:ext uri="{FF2B5EF4-FFF2-40B4-BE49-F238E27FC236}">
                  <a16:creationId xmlns:a16="http://schemas.microsoft.com/office/drawing/2014/main" id="{B7020F52-014B-8573-E941-1E7FC09E6ED3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4150" y="1934974"/>
              <a:ext cx="704654" cy="70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76;p4">
              <a:extLst>
                <a:ext uri="{FF2B5EF4-FFF2-40B4-BE49-F238E27FC236}">
                  <a16:creationId xmlns:a16="http://schemas.microsoft.com/office/drawing/2014/main" id="{60FC2617-85BD-1150-9C90-48B827846B67}"/>
                </a:ext>
              </a:extLst>
            </p:cNvPr>
            <p:cNvSpPr txBox="1"/>
            <p:nvPr/>
          </p:nvSpPr>
          <p:spPr>
            <a:xfrm>
              <a:off x="6342316" y="2340391"/>
              <a:ext cx="284855" cy="1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70C0"/>
                </a:buClr>
                <a:buSzPts val="1000"/>
              </a:pPr>
              <a:r>
                <a:rPr lang="en-US" sz="1333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2019-</a:t>
              </a:r>
              <a:endParaRPr sz="1867"/>
            </a:p>
          </p:txBody>
        </p:sp>
      </p:grpSp>
      <p:pic>
        <p:nvPicPr>
          <p:cNvPr id="10" name="Google Shape;177;p4" descr="A picture containing shape&#10;&#10;Description automatically generated">
            <a:extLst>
              <a:ext uri="{FF2B5EF4-FFF2-40B4-BE49-F238E27FC236}">
                <a16:creationId xmlns:a16="http://schemas.microsoft.com/office/drawing/2014/main" id="{32E82130-3EEB-C038-18FD-533C9861B65C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849" y="2247385"/>
            <a:ext cx="1581312" cy="695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8;p4">
            <a:extLst>
              <a:ext uri="{FF2B5EF4-FFF2-40B4-BE49-F238E27FC236}">
                <a16:creationId xmlns:a16="http://schemas.microsoft.com/office/drawing/2014/main" id="{36D432F4-81AC-B508-FCD6-07DB9B104574}"/>
              </a:ext>
            </a:extLst>
          </p:cNvPr>
          <p:cNvSpPr/>
          <p:nvPr/>
        </p:nvSpPr>
        <p:spPr>
          <a:xfrm>
            <a:off x="4207948" y="2349229"/>
            <a:ext cx="2060553" cy="515884"/>
          </a:xfrm>
          <a:prstGeom prst="roundRect">
            <a:avLst>
              <a:gd name="adj" fmla="val 16667"/>
            </a:avLst>
          </a:prstGeom>
          <a:solidFill>
            <a:srgbClr val="961A7B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-US" sz="1600" dirty="0">
                <a:solidFill>
                  <a:srgbClr val="FFFFFF"/>
                </a:solidFill>
              </a:rPr>
              <a:t>5G and Beyond Testbed</a:t>
            </a:r>
            <a:endParaRPr sz="1867" dirty="0"/>
          </a:p>
        </p:txBody>
      </p:sp>
      <p:pic>
        <p:nvPicPr>
          <p:cNvPr id="12" name="Google Shape;179;p4" descr="A picture containing text, bottle, sign&#10;&#10;Description automatically generated">
            <a:extLst>
              <a:ext uri="{FF2B5EF4-FFF2-40B4-BE49-F238E27FC236}">
                <a16:creationId xmlns:a16="http://schemas.microsoft.com/office/drawing/2014/main" id="{945BFF5B-8D53-F074-4750-DA28B802FF8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04" y="4118154"/>
            <a:ext cx="2008249" cy="69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;p4" descr="A picture containing logo&#10;&#10;Description automatically generated">
            <a:extLst>
              <a:ext uri="{FF2B5EF4-FFF2-40B4-BE49-F238E27FC236}">
                <a16:creationId xmlns:a16="http://schemas.microsoft.com/office/drawing/2014/main" id="{2B4BED92-62A8-F740-DDA5-642D3052B590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96" y="4073143"/>
            <a:ext cx="1178619" cy="78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4;p4">
            <a:extLst>
              <a:ext uri="{FF2B5EF4-FFF2-40B4-BE49-F238E27FC236}">
                <a16:creationId xmlns:a16="http://schemas.microsoft.com/office/drawing/2014/main" id="{DABD0CCD-76C7-56AD-5A01-4E589626768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878" y="2253616"/>
            <a:ext cx="1231183" cy="78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4">
            <a:extLst>
              <a:ext uri="{FF2B5EF4-FFF2-40B4-BE49-F238E27FC236}">
                <a16:creationId xmlns:a16="http://schemas.microsoft.com/office/drawing/2014/main" id="{2C23B867-5494-37F4-02FA-1EF606F1050D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54" y="3128137"/>
            <a:ext cx="1845053" cy="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6;p4">
            <a:extLst>
              <a:ext uri="{FF2B5EF4-FFF2-40B4-BE49-F238E27FC236}">
                <a16:creationId xmlns:a16="http://schemas.microsoft.com/office/drawing/2014/main" id="{57A25E32-24B2-1DDA-6C9E-4C443A772CF4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293" y="3103174"/>
            <a:ext cx="2223459" cy="7780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4;p3">
            <a:extLst>
              <a:ext uri="{FF2B5EF4-FFF2-40B4-BE49-F238E27FC236}">
                <a16:creationId xmlns:a16="http://schemas.microsoft.com/office/drawing/2014/main" id="{821198D3-3AF8-C951-47F1-BD1CA2147915}"/>
              </a:ext>
            </a:extLst>
          </p:cNvPr>
          <p:cNvSpPr txBox="1"/>
          <p:nvPr/>
        </p:nvSpPr>
        <p:spPr>
          <a:xfrm>
            <a:off x="7726938" y="614357"/>
            <a:ext cx="1217804" cy="52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SzPts val="1000"/>
            </a:pPr>
            <a:endParaRPr sz="2133" dirty="0">
              <a:solidFill>
                <a:srgbClr val="FF0000"/>
              </a:solidFill>
            </a:endParaRPr>
          </a:p>
        </p:txBody>
      </p:sp>
      <p:pic>
        <p:nvPicPr>
          <p:cNvPr id="18" name="Google Shape;127;p3">
            <a:extLst>
              <a:ext uri="{FF2B5EF4-FFF2-40B4-BE49-F238E27FC236}">
                <a16:creationId xmlns:a16="http://schemas.microsoft.com/office/drawing/2014/main" id="{02B54CBE-D1D9-BBB6-AB08-2929CF59ED8A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576" y="2512778"/>
            <a:ext cx="1241857" cy="10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8;p3">
            <a:extLst>
              <a:ext uri="{FF2B5EF4-FFF2-40B4-BE49-F238E27FC236}">
                <a16:creationId xmlns:a16="http://schemas.microsoft.com/office/drawing/2014/main" id="{DD737518-BB21-BE41-DA7A-C4039FF8BC6D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0065" y="1488665"/>
            <a:ext cx="1603073" cy="59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9;p3" descr="IEEEBD.png">
            <a:extLst>
              <a:ext uri="{FF2B5EF4-FFF2-40B4-BE49-F238E27FC236}">
                <a16:creationId xmlns:a16="http://schemas.microsoft.com/office/drawing/2014/main" id="{74C42C47-83AA-4C0F-5CBD-FCB2BD61D33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38758" y="3269363"/>
            <a:ext cx="1050495" cy="68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3" descr="IEEECyber.png">
            <a:extLst>
              <a:ext uri="{FF2B5EF4-FFF2-40B4-BE49-F238E27FC236}">
                <a16:creationId xmlns:a16="http://schemas.microsoft.com/office/drawing/2014/main" id="{E3B376EB-0F4E-446A-6D74-93225280E58E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89750" y="2455534"/>
            <a:ext cx="1148509" cy="57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3">
            <a:extLst>
              <a:ext uri="{FF2B5EF4-FFF2-40B4-BE49-F238E27FC236}">
                <a16:creationId xmlns:a16="http://schemas.microsoft.com/office/drawing/2014/main" id="{BDC7AC5C-2531-DAE3-9DC5-642EF3462901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460" y="4431369"/>
            <a:ext cx="1426681" cy="6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6;p3">
            <a:extLst>
              <a:ext uri="{FF2B5EF4-FFF2-40B4-BE49-F238E27FC236}">
                <a16:creationId xmlns:a16="http://schemas.microsoft.com/office/drawing/2014/main" id="{AF2204BE-A96D-DBFC-8D5C-8D1A44989E9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306833" y="300925"/>
            <a:ext cx="1694833" cy="75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47;p3" descr="IEEEIoT.png">
            <a:extLst>
              <a:ext uri="{FF2B5EF4-FFF2-40B4-BE49-F238E27FC236}">
                <a16:creationId xmlns:a16="http://schemas.microsoft.com/office/drawing/2014/main" id="{52019964-957C-ECE6-1910-3219A8F630C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521593" y="2898357"/>
            <a:ext cx="1847828" cy="74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8;p3" descr="IEEERC.png">
            <a:extLst>
              <a:ext uri="{FF2B5EF4-FFF2-40B4-BE49-F238E27FC236}">
                <a16:creationId xmlns:a16="http://schemas.microsoft.com/office/drawing/2014/main" id="{93DE8975-F2BC-700E-2A68-C74D049D250F}"/>
              </a:ext>
            </a:extLst>
          </p:cNvPr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2314" y="1639413"/>
            <a:ext cx="1010732" cy="72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49;p3" descr="IEEESDN.png">
            <a:extLst>
              <a:ext uri="{FF2B5EF4-FFF2-40B4-BE49-F238E27FC236}">
                <a16:creationId xmlns:a16="http://schemas.microsoft.com/office/drawing/2014/main" id="{EC35CD0F-E8B4-7E68-B59B-7A9965CF7E33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746973" y="2273711"/>
            <a:ext cx="1332963" cy="56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0;p3" descr="IEEESC.png">
            <a:extLst>
              <a:ext uri="{FF2B5EF4-FFF2-40B4-BE49-F238E27FC236}">
                <a16:creationId xmlns:a16="http://schemas.microsoft.com/office/drawing/2014/main" id="{6D904B34-EC4E-DE74-93B2-59754E4A0AC1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630186" y="4748272"/>
            <a:ext cx="1153233" cy="76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1;p3">
            <a:extLst>
              <a:ext uri="{FF2B5EF4-FFF2-40B4-BE49-F238E27FC236}">
                <a16:creationId xmlns:a16="http://schemas.microsoft.com/office/drawing/2014/main" id="{BD38B798-8ADB-DA44-7700-E3802EAA12F9}"/>
              </a:ext>
            </a:extLst>
          </p:cNvPr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975" y="1900505"/>
            <a:ext cx="1847828" cy="35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52;p3">
            <a:extLst>
              <a:ext uri="{FF2B5EF4-FFF2-40B4-BE49-F238E27FC236}">
                <a16:creationId xmlns:a16="http://schemas.microsoft.com/office/drawing/2014/main" id="{21DF5BC7-ACE0-B09A-00A3-6C61E5FCE0B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339150" y="3938204"/>
            <a:ext cx="1791821" cy="5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53;p3">
            <a:extLst>
              <a:ext uri="{FF2B5EF4-FFF2-40B4-BE49-F238E27FC236}">
                <a16:creationId xmlns:a16="http://schemas.microsoft.com/office/drawing/2014/main" id="{05293AF1-9D2C-621F-17BA-29E8DDD1ABF2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432621" y="1238629"/>
            <a:ext cx="1458552" cy="4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54;p3" descr="ieee_cloud_computing_cmky.pdf">
            <a:extLst>
              <a:ext uri="{FF2B5EF4-FFF2-40B4-BE49-F238E27FC236}">
                <a16:creationId xmlns:a16="http://schemas.microsoft.com/office/drawing/2014/main" id="{C5633F7A-3490-4ED2-6548-5176420BBE13}"/>
              </a:ext>
            </a:extLst>
          </p:cNvPr>
          <p:cNvPicPr preferRelativeResize="0"/>
          <p:nvPr/>
        </p:nvPicPr>
        <p:blipFill rotWithShape="1"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654" y="3859805"/>
            <a:ext cx="1927821" cy="4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55;p3">
            <a:extLst>
              <a:ext uri="{FF2B5EF4-FFF2-40B4-BE49-F238E27FC236}">
                <a16:creationId xmlns:a16="http://schemas.microsoft.com/office/drawing/2014/main" id="{B764FA9F-F564-DBC1-C4D5-0FF59E911528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048149" y="4313777"/>
            <a:ext cx="1688504" cy="893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4121C86-4060-FB25-E037-C12B568FA93A}"/>
              </a:ext>
            </a:extLst>
          </p:cNvPr>
          <p:cNvSpPr/>
          <p:nvPr/>
        </p:nvSpPr>
        <p:spPr>
          <a:xfrm>
            <a:off x="2667643" y="5817738"/>
            <a:ext cx="533581" cy="2386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7E1015-0D62-25D9-24DF-BF9BEA851A3E}"/>
              </a:ext>
            </a:extLst>
          </p:cNvPr>
          <p:cNvSpPr txBox="1"/>
          <p:nvPr/>
        </p:nvSpPr>
        <p:spPr>
          <a:xfrm>
            <a:off x="3347119" y="5680639"/>
            <a:ext cx="208422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Contain “Chips”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8C1CFF-0871-8FEB-BE0E-5404E1FCCC7A}"/>
              </a:ext>
            </a:extLst>
          </p:cNvPr>
          <p:cNvSpPr/>
          <p:nvPr/>
        </p:nvSpPr>
        <p:spPr>
          <a:xfrm>
            <a:off x="2525162" y="5568551"/>
            <a:ext cx="2965538" cy="6955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B2CFFD-4680-AD53-1528-B92C3DF614A1}"/>
              </a:ext>
            </a:extLst>
          </p:cNvPr>
          <p:cNvCxnSpPr>
            <a:cxnSpLocks/>
          </p:cNvCxnSpPr>
          <p:nvPr/>
        </p:nvCxnSpPr>
        <p:spPr>
          <a:xfrm>
            <a:off x="6513420" y="1057401"/>
            <a:ext cx="102729" cy="524418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6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451-8641-807A-6B9F-8A1CDA67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Future Directions: Committees and  Ad hoc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5DE56-83D3-DECB-397C-B2FB84623E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Google Shape;145;p3">
            <a:hlinkClick r:id="rId3"/>
            <a:extLst>
              <a:ext uri="{FF2B5EF4-FFF2-40B4-BE49-F238E27FC236}">
                <a16:creationId xmlns:a16="http://schemas.microsoft.com/office/drawing/2014/main" id="{C023475A-FA35-5E37-F059-FC9E4EFA329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90" y="4657484"/>
            <a:ext cx="1997093" cy="160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1;p5" descr="A logo for a company&#10;&#10;Description automatically generated with low confidence">
            <a:hlinkClick r:id="rId5"/>
            <a:extLst>
              <a:ext uri="{FF2B5EF4-FFF2-40B4-BE49-F238E27FC236}">
                <a16:creationId xmlns:a16="http://schemas.microsoft.com/office/drawing/2014/main" id="{23C073A1-183B-CA96-5647-05C8F11DD417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240" y="1549998"/>
            <a:ext cx="3042319" cy="14555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6;p5">
            <a:extLst>
              <a:ext uri="{FF2B5EF4-FFF2-40B4-BE49-F238E27FC236}">
                <a16:creationId xmlns:a16="http://schemas.microsoft.com/office/drawing/2014/main" id="{E9868D0C-AA70-4B50-D92D-71C53120A476}"/>
              </a:ext>
            </a:extLst>
          </p:cNvPr>
          <p:cNvSpPr txBox="1"/>
          <p:nvPr/>
        </p:nvSpPr>
        <p:spPr>
          <a:xfrm>
            <a:off x="4480942" y="1109929"/>
            <a:ext cx="2422031" cy="41037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400"/>
            </a:pPr>
            <a:r>
              <a:rPr lang="en-US" sz="1867" dirty="0"/>
              <a:t>Published roadmaps</a:t>
            </a:r>
            <a:endParaRPr sz="1867" dirty="0"/>
          </a:p>
        </p:txBody>
      </p:sp>
      <p:pic>
        <p:nvPicPr>
          <p:cNvPr id="10" name="Google Shape;197;p5">
            <a:extLst>
              <a:ext uri="{FF2B5EF4-FFF2-40B4-BE49-F238E27FC236}">
                <a16:creationId xmlns:a16="http://schemas.microsoft.com/office/drawing/2014/main" id="{EEB59B5F-44AE-00FA-7E76-7F137DAA2860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656" y="2818662"/>
            <a:ext cx="1223864" cy="1152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98;p5">
            <a:extLst>
              <a:ext uri="{FF2B5EF4-FFF2-40B4-BE49-F238E27FC236}">
                <a16:creationId xmlns:a16="http://schemas.microsoft.com/office/drawing/2014/main" id="{433FC531-D5FB-E3A7-1DE3-CC2FB17D6A5D}"/>
              </a:ext>
            </a:extLst>
          </p:cNvPr>
          <p:cNvSpPr txBox="1"/>
          <p:nvPr/>
        </p:nvSpPr>
        <p:spPr>
          <a:xfrm>
            <a:off x="5218667" y="3154143"/>
            <a:ext cx="250014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200"/>
            </a:pPr>
            <a:r>
              <a:rPr lang="en-US" sz="1600" b="1" dirty="0"/>
              <a:t>International Network Generations Roadmap (INGR) </a:t>
            </a:r>
            <a:endParaRPr sz="1867" dirty="0"/>
          </a:p>
        </p:txBody>
      </p:sp>
      <p:pic>
        <p:nvPicPr>
          <p:cNvPr id="12" name="Google Shape;199;p5" descr="A picture containing text, font, screenshot, graphics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EE81E0E5-1929-02B4-3E21-FE54D9247392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741" y="5149112"/>
            <a:ext cx="1371759" cy="113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0;p5" descr="A close-up of a computer&#10;&#10;Description automatically generated with low confidence">
            <a:hlinkClick r:id="rId10"/>
            <a:extLst>
              <a:ext uri="{FF2B5EF4-FFF2-40B4-BE49-F238E27FC236}">
                <a16:creationId xmlns:a16="http://schemas.microsoft.com/office/drawing/2014/main" id="{3B307A91-771D-CBD5-B9F6-5225CD04B9A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29887" y="4067373"/>
            <a:ext cx="2550200" cy="118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1;p5">
            <a:extLst>
              <a:ext uri="{FF2B5EF4-FFF2-40B4-BE49-F238E27FC236}">
                <a16:creationId xmlns:a16="http://schemas.microsoft.com/office/drawing/2014/main" id="{EFC85E3E-74A2-1A1A-80E4-AC192A264DFE}"/>
              </a:ext>
            </a:extLst>
          </p:cNvPr>
          <p:cNvSpPr/>
          <p:nvPr/>
        </p:nvSpPr>
        <p:spPr>
          <a:xfrm>
            <a:off x="3996440" y="1978489"/>
            <a:ext cx="153584" cy="4074748"/>
          </a:xfrm>
          <a:prstGeom prst="leftBrace">
            <a:avLst>
              <a:gd name="adj1" fmla="val 8333"/>
              <a:gd name="adj2" fmla="val 50000"/>
            </a:avLst>
          </a:prstGeom>
          <a:noFill/>
          <a:ln w="635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dk1"/>
              </a:solidFill>
            </a:endParaRPr>
          </a:p>
        </p:txBody>
      </p:sp>
      <p:sp>
        <p:nvSpPr>
          <p:cNvPr id="7" name="Google Shape;192;p5">
            <a:extLst>
              <a:ext uri="{FF2B5EF4-FFF2-40B4-BE49-F238E27FC236}">
                <a16:creationId xmlns:a16="http://schemas.microsoft.com/office/drawing/2014/main" id="{803563DC-A26B-EAE2-5386-EF685BA9BD35}"/>
              </a:ext>
            </a:extLst>
          </p:cNvPr>
          <p:cNvSpPr txBox="1">
            <a:spLocks/>
          </p:cNvSpPr>
          <p:nvPr/>
        </p:nvSpPr>
        <p:spPr>
          <a:xfrm>
            <a:off x="-156163" y="1128781"/>
            <a:ext cx="4101251" cy="19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0">
              <a:spcBef>
                <a:spcPts val="1333"/>
              </a:spcBef>
              <a:buSzPts val="2000"/>
              <a:buNone/>
            </a:pPr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IEEE Roadmaps Committee</a:t>
            </a:r>
          </a:p>
          <a:p>
            <a:pPr marL="304792" indent="0">
              <a:spcBef>
                <a:spcPts val="1333"/>
              </a:spcBef>
              <a:buSzPts val="2000"/>
              <a:buNone/>
            </a:pPr>
            <a:r>
              <a:rPr lang="en-US" sz="2400" b="1" i="1" u="sng" dirty="0" err="1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roadmaps.ieee.org</a:t>
            </a:r>
            <a:endParaRPr lang="en-US" sz="2400" b="1" dirty="0">
              <a:ea typeface="Calibri"/>
              <a:cs typeface="Calibri"/>
              <a:sym typeface="Calibri"/>
            </a:endParaRPr>
          </a:p>
          <a:p>
            <a:pPr marL="685783" indent="-380990">
              <a:spcBef>
                <a:spcPts val="1333"/>
              </a:spcBef>
              <a:buSzPts val="2000"/>
              <a:buFontTx/>
              <a:buChar char="-"/>
            </a:pPr>
            <a:r>
              <a:rPr lang="en-US" sz="2400" dirty="0">
                <a:ea typeface="Calibri"/>
                <a:cs typeface="Calibri"/>
                <a:sym typeface="Calibri"/>
              </a:rPr>
              <a:t>Evaluate, recommend, implement Technical IEEE Roadmaps</a:t>
            </a:r>
          </a:p>
          <a:p>
            <a:pPr marL="685783" indent="-380990">
              <a:spcBef>
                <a:spcPts val="1333"/>
              </a:spcBef>
              <a:buSzPts val="2000"/>
              <a:buFontTx/>
              <a:buChar char="-"/>
            </a:pPr>
            <a:r>
              <a:rPr lang="en-US" sz="2400" dirty="0"/>
              <a:t>Four published, others under construction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F1800-C1B9-0EB5-62DA-14DFF7C03843}"/>
              </a:ext>
            </a:extLst>
          </p:cNvPr>
          <p:cNvSpPr txBox="1"/>
          <p:nvPr/>
        </p:nvSpPr>
        <p:spPr>
          <a:xfrm>
            <a:off x="7652077" y="1365455"/>
            <a:ext cx="4196212" cy="321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2">
              <a:spcBef>
                <a:spcPts val="1333"/>
              </a:spcBef>
              <a:buSzPts val="2000"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IEEE Global Semiconductor Ad Hoc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https://semiconductors.ieee.org/</a:t>
            </a:r>
            <a:endParaRPr lang="en-US" sz="2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>
              <a:spcBef>
                <a:spcPts val="1333"/>
              </a:spcBef>
              <a:buSzPts val="20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- Evaluate, recommend, implement opportunities for IEEE Global Semiconductor engagement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59F2C7-4F8F-EF87-8EE1-AB27C9CD6B15}"/>
              </a:ext>
            </a:extLst>
          </p:cNvPr>
          <p:cNvCxnSpPr>
            <a:cxnSpLocks/>
          </p:cNvCxnSpPr>
          <p:nvPr/>
        </p:nvCxnSpPr>
        <p:spPr>
          <a:xfrm>
            <a:off x="7600713" y="1143771"/>
            <a:ext cx="102729" cy="524418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52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59D02-CC5B-36F8-B560-094C31F2EABC}"/>
              </a:ext>
            </a:extLst>
          </p:cNvPr>
          <p:cNvSpPr/>
          <p:nvPr/>
        </p:nvSpPr>
        <p:spPr>
          <a:xfrm>
            <a:off x="557916" y="4250987"/>
            <a:ext cx="9383752" cy="18001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67" dirty="0"/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Action: If your organization would like to provide input or partner with IEEE on this project, please contact Jennifer Fong, Director of Continuing Education Products and Business Development, at j.fong@ieee.org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7F1CC-38ED-FD2E-1D2B-B2BD159F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Courses and </a:t>
            </a:r>
            <a:r>
              <a:rPr lang="en-US" dirty="0" err="1"/>
              <a:t>Microcredentials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9E11A-F0E1-D890-0722-DF31BB0E9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762" y="1511695"/>
            <a:ext cx="8233424" cy="298385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Exploring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workforce development course offerings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that would help 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upskill working engineers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for semiconductor careers and </a:t>
            </a:r>
            <a:r>
              <a:rPr lang="en-US" sz="2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microcredentials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that certify proficiency</a:t>
            </a:r>
            <a:br>
              <a:rPr lang="en-US" sz="3000" dirty="0"/>
            </a:br>
            <a:br>
              <a:rPr lang="en-US" sz="2667" dirty="0"/>
            </a:br>
            <a:endParaRPr lang="en-US" sz="2667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B9080-00AB-F090-796B-66C9923AD0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909E0-1F81-E95F-B25E-A60C17E0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59" y="1165300"/>
            <a:ext cx="3048264" cy="30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5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6D66-3FE1-8AA9-4F2F-4FFFBBB3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Global Semiconductor Ad Hoc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3939A-D396-7D2B-144A-F14FBFF809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" y="1777583"/>
            <a:ext cx="10515600" cy="47898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dirty="0"/>
              <a:t>Chairs: 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200" dirty="0"/>
              <a:t>Tom Coughlin, IEEE President-Elect 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200" dirty="0"/>
              <a:t>Kathy Hayashi, R6 Director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dirty="0"/>
              <a:t>Objectives: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200" b="1" dirty="0"/>
              <a:t>Inform</a:t>
            </a:r>
            <a:r>
              <a:rPr lang="en-US" sz="2200" dirty="0"/>
              <a:t> – Create website with links and information                                                         related to global semiconductor initiatives and related programs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200" b="1" dirty="0"/>
              <a:t>Engage</a:t>
            </a:r>
            <a:r>
              <a:rPr lang="en-US" sz="2200" dirty="0"/>
              <a:t> – Identify opportunities for IEEE members and groups to expand their reach with the initiatives and guide industry advancements</a:t>
            </a:r>
          </a:p>
          <a:p>
            <a:pPr lvl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200" b="1" dirty="0"/>
              <a:t>Support</a:t>
            </a:r>
            <a:r>
              <a:rPr lang="en-US" sz="2200" dirty="0"/>
              <a:t> – Support overall involvement in the industry including DEI for industry professionals and STEM for encouraging the future workforce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DEE31-190C-2E09-1524-C14C5B717A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EE6FC-3993-A305-0131-718104A7F9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 hoc formed under IEEE Future Directions</a:t>
            </a:r>
          </a:p>
        </p:txBody>
      </p:sp>
      <p:pic>
        <p:nvPicPr>
          <p:cNvPr id="7" name="Picture 6" descr="A person holding a computer chip&#10;&#10;Description automatically generated">
            <a:extLst>
              <a:ext uri="{FF2B5EF4-FFF2-40B4-BE49-F238E27FC236}">
                <a16:creationId xmlns:a16="http://schemas.microsoft.com/office/drawing/2014/main" id="{53D8EF6F-E8A7-C728-F0BD-C11590ADE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1" r="-4747"/>
          <a:stretch/>
        </p:blipFill>
        <p:spPr>
          <a:xfrm>
            <a:off x="8679710" y="913342"/>
            <a:ext cx="3146530" cy="2753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972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C2AA-FB9B-A3F1-D1CD-A6E6F97A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Evaluation Rubric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89620-3C50-E3E9-E263-E9B98E6FF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" y="1632598"/>
            <a:ext cx="10515600" cy="42234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There are many ideas and many things we </a:t>
            </a:r>
            <a:r>
              <a:rPr lang="en-US" i="1" dirty="0"/>
              <a:t>could </a:t>
            </a:r>
            <a:r>
              <a:rPr lang="en-US" dirty="0"/>
              <a:t>do as IEEE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To help us identify the areas where IEEE might have the most impact, the team is developing a rubric to evaluate ideas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Areas to consider include: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Required investment from IEEE (time and money)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Revenue impact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Semiconductor industry impact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Advancement of IEEE mission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Impact on IEEE reputation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Viability</a:t>
            </a:r>
          </a:p>
          <a:p>
            <a:pPr lvl="1">
              <a:lnSpc>
                <a:spcPct val="100000"/>
              </a:lnSpc>
              <a:spcBef>
                <a:spcPts val="100"/>
              </a:spcBef>
            </a:pPr>
            <a:r>
              <a:rPr lang="en-US" sz="2200" dirty="0"/>
              <a:t>Environmental impact (Impact on Net Zero)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8D32B-2DFF-F53D-39EC-392825E1BF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556D9-2463-3A73-0C49-E95BE2ADBD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1106197"/>
            <a:ext cx="11826240" cy="356843"/>
          </a:xfrm>
        </p:spPr>
        <p:txBody>
          <a:bodyPr>
            <a:noAutofit/>
          </a:bodyPr>
          <a:lstStyle/>
          <a:p>
            <a:r>
              <a:rPr lang="en-US" sz="2200" dirty="0"/>
              <a:t>Designed to help establish priorities for IEEE engagement/resources in semiconductor activities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3D2D11DA-F8E8-7B0E-2D15-45431C8EB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496" y="2660738"/>
            <a:ext cx="4510744" cy="280896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3D57E-E7BF-D9F3-1BAF-AA64018D1D01}"/>
              </a:ext>
            </a:extLst>
          </p:cNvPr>
          <p:cNvSpPr txBox="1"/>
          <p:nvPr/>
        </p:nvSpPr>
        <p:spPr>
          <a:xfrm>
            <a:off x="2092960" y="5929472"/>
            <a:ext cx="785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https://docs.google.com/spreadsheets/d/1YCHNfCX6CLrtbbXYUMZNs_oEgGYTCk2HdqRKkTKKoKE/edit?usp=sharing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574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D64A-E16D-4DE4-9584-D641705E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CHIPS Industry Advisory Panel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E58C9-FFF1-41A7-9186-B051A9E7A0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289" y="1460501"/>
            <a:ext cx="11433541" cy="45783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Eight major organizations involved with the semiconductor industry discussed: 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How IEEE could meaningfully engage in the response to CHIPS legislation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What their organizations need help with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Key outcomes/takeaways: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Workforce development is a pressing need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A database of skills and knowledge for workers in the industry is needed for                                                  operators, technicians, and engineers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Universities need an update to microelectronics and semiconductor curricula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At least 2x the number of industry workforce participants (all levels) are needed in the near future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There is a huge need to engage and support women and other underrepresented groups to gain and retain enough workers to support the industry</a:t>
            </a:r>
            <a:endParaRPr lang="en-US" sz="2000" b="1" dirty="0"/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We need to make students aware of the semiconductor industry as early as grade school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IEEE could provide experts/speaker to school systems to talk to students about the benefits of hardware and semiconductor engineering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/>
              <a:t>Guidelines to help smaller companies access CHIPS funding would be extremely valuable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39D9A-B514-4757-9385-40FB3E1C90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67DE0-249B-4FBA-BDF9-01987642B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discussion with the semiconductor industry hosted by IEEE-USA on 17 April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54455-DB41-003B-12EE-D71FCB81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429" y="1739047"/>
            <a:ext cx="1906269" cy="19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1b60805ce_0_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>
              <a:buSzPts val="2400"/>
            </a:pPr>
            <a:r>
              <a:rPr lang="en-US" sz="3600" dirty="0"/>
              <a:t>Volunteer Virtual Panel Discussion: CHIPS Acts Opportunities</a:t>
            </a:r>
            <a:endParaRPr sz="3600" dirty="0"/>
          </a:p>
        </p:txBody>
      </p:sp>
      <p:sp>
        <p:nvSpPr>
          <p:cNvPr id="288" name="Google Shape;288;g1e1b60805ce_0_34"/>
          <p:cNvSpPr txBox="1">
            <a:spLocks noGrp="1"/>
          </p:cNvSpPr>
          <p:nvPr>
            <p:ph type="body" sz="quarter" idx="13"/>
          </p:nvPr>
        </p:nvSpPr>
        <p:spPr>
          <a:xfrm>
            <a:off x="365760" y="1693824"/>
            <a:ext cx="11249066" cy="45124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228589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An opportunity for IEEE members to consider global CHIPS Acts/Semiconductor opportunities for IEEE</a:t>
            </a:r>
          </a:p>
          <a:p>
            <a:pPr marL="228589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Moderated by President-Elect Tom Coughlin</a:t>
            </a:r>
          </a:p>
          <a:p>
            <a:pPr marL="228589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dirty="0"/>
              <a:t>Panelists were IEEE members with deep expertise in </a:t>
            </a:r>
            <a:br>
              <a:rPr lang="en-US" dirty="0"/>
            </a:br>
            <a:r>
              <a:rPr lang="en-US" dirty="0"/>
              <a:t>semiconductor-related fields, including: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Bill Chen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Matt Francis 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Kathy Herring Hayashi 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Kathleen Kramer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Rakesh Kumar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/>
              <a:t>Tim Lee 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 err="1"/>
              <a:t>Dejan</a:t>
            </a:r>
            <a:r>
              <a:rPr lang="en-US" sz="2200" dirty="0"/>
              <a:t> </a:t>
            </a:r>
            <a:r>
              <a:rPr lang="en-US" sz="2200" dirty="0" err="1"/>
              <a:t>Milojicic</a:t>
            </a:r>
            <a:r>
              <a:rPr lang="en-US" sz="2200" dirty="0"/>
              <a:t> </a:t>
            </a:r>
          </a:p>
          <a:p>
            <a:pPr marL="838158" lvl="1" indent="-20573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 err="1"/>
              <a:t>Jeewika</a:t>
            </a:r>
            <a:r>
              <a:rPr lang="en-US" sz="2200" dirty="0"/>
              <a:t> </a:t>
            </a:r>
            <a:r>
              <a:rPr lang="en-US" sz="2200" dirty="0" err="1"/>
              <a:t>Ranaweera</a:t>
            </a:r>
            <a:endParaRPr lang="en-US" sz="2200" dirty="0"/>
          </a:p>
          <a:p>
            <a:pPr marL="838158" lvl="1" indent="-205730">
              <a:lnSpc>
                <a:spcPct val="115000"/>
              </a:lnSpc>
              <a:spcBef>
                <a:spcPts val="0"/>
              </a:spcBef>
              <a:buSzPct val="100000"/>
            </a:pPr>
            <a:endParaRPr sz="2000" dirty="0"/>
          </a:p>
        </p:txBody>
      </p:sp>
      <p:sp>
        <p:nvSpPr>
          <p:cNvPr id="289" name="Google Shape;289;g1e1b60805ce_0_34"/>
          <p:cNvSpPr txBox="1"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defTabSz="914377"/>
            <a:fld id="{00000000-1234-1234-1234-123412341234}" type="slidenum">
              <a:rPr lang="en-US">
                <a:latin typeface="Calibri" panose="020F0502020204030204"/>
              </a:rPr>
              <a:pPr defTabSz="914377"/>
              <a:t>15</a:t>
            </a:fld>
            <a:endParaRPr>
              <a:latin typeface="Calibri" panose="020F0502020204030204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9526E9-3554-FC8D-06F8-939A3A1BA1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200" dirty="0"/>
              <a:t>Virtual Panel held 21 June 2023</a:t>
            </a:r>
          </a:p>
        </p:txBody>
      </p:sp>
      <p:pic>
        <p:nvPicPr>
          <p:cNvPr id="291" name="Google Shape;291;g1e1b60805ce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868" y="3163317"/>
            <a:ext cx="2814697" cy="21273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E4A9-D89C-80C3-6883-3ABAB2D8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263A4-E512-6A61-D432-4A478F9DB6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" y="1436693"/>
            <a:ext cx="8582497" cy="48651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Exploring new business and </a:t>
            </a:r>
            <a:r>
              <a:rPr lang="en-US" sz="2800" i="1" dirty="0"/>
              <a:t>Xplore</a:t>
            </a:r>
            <a:r>
              <a:rPr lang="en-US" sz="2800" dirty="0"/>
              <a:t> content sets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Coverage in IEEE Spectrum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Pairing IEEE Jobs Site posts with semiconductor coverage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Future Directions authoritative CHIPS Act article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Semiconductor STEM resources on IEEE </a:t>
            </a:r>
            <a:r>
              <a:rPr lang="en-US" sz="2800" dirty="0" err="1"/>
              <a:t>TryEngineering</a:t>
            </a:r>
            <a:r>
              <a:rPr lang="en-US" sz="2800" dirty="0"/>
              <a:t> (in partnership with SEMI Foundation)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800" dirty="0"/>
              <a:t>Reaching out to groups like SEMI, SEMI Foundation, NSF,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7479F-F54D-E797-CBDF-AD1DF0ACA3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Google Shape;184;ga4775249ec_0_47">
            <a:extLst>
              <a:ext uri="{FF2B5EF4-FFF2-40B4-BE49-F238E27FC236}">
                <a16:creationId xmlns:a16="http://schemas.microsoft.com/office/drawing/2014/main" id="{77E181BE-65F6-B6CD-EE7F-F3B361A927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8257" y="1610385"/>
            <a:ext cx="2602984" cy="151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5;ga4775249ec_0_47">
            <a:extLst>
              <a:ext uri="{FF2B5EF4-FFF2-40B4-BE49-F238E27FC236}">
                <a16:creationId xmlns:a16="http://schemas.microsoft.com/office/drawing/2014/main" id="{43316C4B-0D59-448D-ECC3-1A795DDCE1E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8257" y="3274662"/>
            <a:ext cx="2663000" cy="92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ndustry Update: IEEE Xplore Digital Library – 52nd LIBER Annual Conference">
            <a:extLst>
              <a:ext uri="{FF2B5EF4-FFF2-40B4-BE49-F238E27FC236}">
                <a16:creationId xmlns:a16="http://schemas.microsoft.com/office/drawing/2014/main" id="{5EFEE0E7-8FBA-46F1-609E-3FA1A129E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89" y="677782"/>
            <a:ext cx="3110851" cy="7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A48CB-9797-B55B-2411-5852835E5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215" y="4197466"/>
            <a:ext cx="2777275" cy="11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3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163C42-5148-66D2-8463-96729CA2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Global Semiconductors Website Launched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4EA10E-8ED9-311A-A9CE-FEB7DCF16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" y="1825626"/>
            <a:ext cx="6268504" cy="3943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  <a:spcAft>
                <a:spcPts val="100"/>
              </a:spcAft>
            </a:pPr>
            <a:r>
              <a:rPr lang="en-US" sz="2400" dirty="0"/>
              <a:t>Common repository to expose content and activities in the space specifically related to the CHIPS Acts and semiconductors</a:t>
            </a:r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100"/>
              </a:spcAf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375"/>
              </a:spcBef>
              <a:spcAft>
                <a:spcPts val="100"/>
              </a:spcAft>
            </a:pPr>
            <a:r>
              <a:rPr lang="en-US" sz="2400" dirty="0"/>
              <a:t>Focus areas include workforce development, addressing supply chain issues, and fostering the discussion globally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3CA8D-0CF0-07A6-ACFD-01FF8080B6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50D4A3-8281-17CC-DBCF-A77FA2885D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semiconductors.ieee.org</a:t>
            </a:r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0C3B8E5-9DDB-107F-6750-5E0FBC34E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243" y="1231130"/>
            <a:ext cx="4029427" cy="4395739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8829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10974" y="5561704"/>
            <a:ext cx="2226833" cy="82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72" y="847699"/>
            <a:ext cx="9208547" cy="51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95841-4C89-4875-A68A-B6CAB8CA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Semiconductor Chips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1A49A-C326-4626-8BDD-598E0FB239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D9223-6A45-412C-9095-ECC63AFF7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15714" b="23333"/>
          <a:stretch/>
        </p:blipFill>
        <p:spPr>
          <a:xfrm>
            <a:off x="615564" y="1914285"/>
            <a:ext cx="5517780" cy="3592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E30FDA-2B3A-4498-B800-CF0A04DCF4CC}"/>
              </a:ext>
            </a:extLst>
          </p:cNvPr>
          <p:cNvSpPr txBox="1"/>
          <p:nvPr/>
        </p:nvSpPr>
        <p:spPr>
          <a:xfrm>
            <a:off x="6414593" y="1589001"/>
            <a:ext cx="52877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Semiconductor chips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are an essential component of thousands of everyday devices, such as computers, smartphones, automobiles, appliances, gaming hardware, and medical equipment.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They are also critical to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national defense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cybersecurity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6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DC93-BF96-41B6-8956-99D9BEB5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Manufacturing Market Share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7781E-AE09-4748-BE91-BEE592EA4E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1941-2674-44CE-8C86-78506823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25" y="4884128"/>
            <a:ext cx="1803157" cy="1014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3ACD7-4186-4B1F-99C7-81B5655B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654" y="4220208"/>
            <a:ext cx="1860551" cy="980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76A90C-CC28-4277-B33C-7ECA15F61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3" r="23023" b="24233"/>
          <a:stretch/>
        </p:blipFill>
        <p:spPr>
          <a:xfrm>
            <a:off x="7742442" y="1363388"/>
            <a:ext cx="3477623" cy="3026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4D8DA-A9FB-44E6-B198-F77424D58B45}"/>
              </a:ext>
            </a:extLst>
          </p:cNvPr>
          <p:cNvSpPr txBox="1"/>
          <p:nvPr/>
        </p:nvSpPr>
        <p:spPr>
          <a:xfrm>
            <a:off x="365760" y="1524920"/>
            <a:ext cx="6636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75% of all chips are manufactured in East Asia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Taiwan accounts for 66% of this production capacity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Many Asian countries are investing heavily in building additional capacity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B51F1-81E8-42EB-9C04-2E38BDEDC435}"/>
              </a:ext>
            </a:extLst>
          </p:cNvPr>
          <p:cNvSpPr txBox="1"/>
          <p:nvPr/>
        </p:nvSpPr>
        <p:spPr>
          <a:xfrm>
            <a:off x="291125" y="5249058"/>
            <a:ext cx="5378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Once a world leader, today the US only accounts for 10% of world chip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268FD-0A25-4F3B-87C8-CE2A867417DE}"/>
              </a:ext>
            </a:extLst>
          </p:cNvPr>
          <p:cNvSpPr txBox="1"/>
          <p:nvPr/>
        </p:nvSpPr>
        <p:spPr>
          <a:xfrm>
            <a:off x="7659056" y="5006546"/>
            <a:ext cx="4192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</a:rPr>
              <a:t>The EU also produces only about 10% of the world’s chips</a:t>
            </a:r>
          </a:p>
        </p:txBody>
      </p:sp>
    </p:spTree>
    <p:extLst>
      <p:ext uri="{BB962C8B-B14F-4D97-AF65-F5344CB8AC3E}">
        <p14:creationId xmlns:p14="http://schemas.microsoft.com/office/powerpoint/2010/main" val="221524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D16BEA-BCBB-3CF7-03BE-0990E3FEC395}"/>
              </a:ext>
            </a:extLst>
          </p:cNvPr>
          <p:cNvSpPr/>
          <p:nvPr/>
        </p:nvSpPr>
        <p:spPr>
          <a:xfrm>
            <a:off x="785301" y="4383947"/>
            <a:ext cx="8981270" cy="19178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Global Semiconductor Initiative in the IEEE Future Directions: </a:t>
            </a:r>
          </a:p>
          <a:p>
            <a:pPr algn="ctr"/>
            <a:r>
              <a:rPr lang="en-US" sz="2400" b="1" dirty="0"/>
              <a:t>Identify areas within the global landscape where IEEE may most effectively engage by working across IEEE organizational units </a:t>
            </a:r>
            <a:br>
              <a:rPr lang="en-US" sz="2400" b="1" dirty="0"/>
            </a:br>
            <a:r>
              <a:rPr lang="en-US" sz="2400" b="1" dirty="0"/>
              <a:t>and deploying resources strategically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FF31A-A79B-1ABF-788B-BC402696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CHIPS Acts?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84944-CF8F-0D2F-C8BA-E309184A1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125" y="1463040"/>
            <a:ext cx="11645730" cy="3943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dirty="0"/>
              <a:t>While the US enacted the first CHIPS Act, which allocates </a:t>
            </a:r>
            <a:br>
              <a:rPr lang="en-US" dirty="0"/>
            </a:br>
            <a:r>
              <a:rPr lang="en-US" dirty="0"/>
              <a:t>billions of dollars for semiconductor domestic capacity </a:t>
            </a:r>
            <a:br>
              <a:rPr lang="en-US" dirty="0"/>
            </a:br>
            <a:r>
              <a:rPr lang="en-US" dirty="0"/>
              <a:t>building, other countries are also enacting legislation</a:t>
            </a:r>
          </a:p>
          <a:p>
            <a:pPr lvl="1">
              <a:lnSpc>
                <a:spcPct val="100000"/>
              </a:lnSpc>
              <a:spcBef>
                <a:spcPts val="375"/>
              </a:spcBef>
            </a:pPr>
            <a:r>
              <a:rPr lang="en-US" sz="2200" dirty="0"/>
              <a:t>NOTE: When we refer to “CHIPS Acts” we are talking about legislation tied to public and private investment happening on a global scale</a:t>
            </a:r>
            <a:br>
              <a:rPr lang="en-US" sz="2200" dirty="0"/>
            </a:br>
            <a:endParaRPr lang="en-US" sz="2200" dirty="0"/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dirty="0"/>
              <a:t>Each region’s “CHIPS Act” supports the development of indigenous semiconductor manufacturing, supply chain and workforce development</a:t>
            </a:r>
            <a:endParaRPr lang="en-US" sz="14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7C0ED-6633-71B8-E866-7D895E4542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CDCE4-B14D-7DCD-8E35-D8CD736165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global perspective</a:t>
            </a:r>
          </a:p>
        </p:txBody>
      </p:sp>
      <p:pic>
        <p:nvPicPr>
          <p:cNvPr id="7" name="Picture 6" descr="A hand holding a microchip&#10;&#10;Description automatically generated with low confidence">
            <a:extLst>
              <a:ext uri="{FF2B5EF4-FFF2-40B4-BE49-F238E27FC236}">
                <a16:creationId xmlns:a16="http://schemas.microsoft.com/office/drawing/2014/main" id="{E3BBF977-4DD7-457B-7D0E-DACE7B9A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137" y="466498"/>
            <a:ext cx="2756217" cy="18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4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IEEE-USA Led the Way</a:t>
            </a:r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sz="quarter" idx="13"/>
          </p:nvPr>
        </p:nvSpPr>
        <p:spPr>
          <a:xfrm>
            <a:off x="365760" y="1556426"/>
            <a:ext cx="8019483" cy="4212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254005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dirty="0"/>
              <a:t>IEEE-USA was very active in the creation and passage of the CHIPS and Science Act and its precursor authorization legislation</a:t>
            </a:r>
          </a:p>
          <a:p>
            <a:pPr marL="254005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dirty="0"/>
              <a:t>IEEE-USA Efforts continue:</a:t>
            </a:r>
          </a:p>
          <a:p>
            <a:pPr marL="711194" lvl="1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Workforce Training event in Little Rock, Arkansas</a:t>
            </a:r>
          </a:p>
          <a:p>
            <a:pPr marL="711194" lvl="1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STEM Native American community outreach*</a:t>
            </a:r>
          </a:p>
          <a:p>
            <a:pPr marL="711194" lvl="1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2023 Congressional Visits Day</a:t>
            </a:r>
          </a:p>
          <a:p>
            <a:pPr marL="711194" lvl="1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Government Contracts Preparation*</a:t>
            </a:r>
          </a:p>
          <a:p>
            <a:pPr marL="711194" lvl="1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600" dirty="0"/>
              <a:t>Congressional Advocacy</a:t>
            </a:r>
          </a:p>
          <a:p>
            <a:pPr marL="254005" indent="-457200">
              <a:lnSpc>
                <a:spcPct val="100000"/>
              </a:lnSpc>
              <a:spcBef>
                <a:spcPts val="375"/>
              </a:spcBef>
              <a:buClr>
                <a:srgbClr val="0066A1"/>
              </a:buClr>
              <a:buSzPct val="100000"/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50" name="Google Shape;150;p37"/>
          <p:cNvSpPr txBox="1"/>
          <p:nvPr/>
        </p:nvSpPr>
        <p:spPr>
          <a:xfrm>
            <a:off x="2743200" y="6172202"/>
            <a:ext cx="3124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000">
                <a:solidFill>
                  <a:srgbClr val="898989"/>
                </a:solidFill>
              </a:rPr>
              <a:t>*</a:t>
            </a:r>
            <a:endParaRPr/>
          </a:p>
        </p:txBody>
      </p:sp>
      <p:pic>
        <p:nvPicPr>
          <p:cNvPr id="152" name="Google Shape;1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1430" y="1109517"/>
            <a:ext cx="3151287" cy="243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580903-6AE6-BD4E-17B6-4DF7A74FD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47" y="4356543"/>
            <a:ext cx="5004793" cy="107603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E4238E-CF44-33B6-15B3-C44EBB8288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3BCFF-F7E6-4312-8B2E-7A2C4A6AD84F}"/>
              </a:ext>
            </a:extLst>
          </p:cNvPr>
          <p:cNvSpPr/>
          <p:nvPr/>
        </p:nvSpPr>
        <p:spPr>
          <a:xfrm>
            <a:off x="0" y="213296"/>
            <a:ext cx="4930987" cy="188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66417-302A-49CB-91E0-710DC7B7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87" y="213296"/>
            <a:ext cx="7261013" cy="1888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D3A79-4DDE-4E4E-AEBE-0650AEB2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</a:t>
            </a:r>
            <a:br>
              <a:rPr lang="en-US" dirty="0"/>
            </a:br>
            <a:r>
              <a:rPr lang="en-US" dirty="0"/>
              <a:t>CHIPS and Science Act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3A3E3FD-6044-47D5-AFDC-5E102936C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125" y="1796443"/>
            <a:ext cx="10515600" cy="3943351"/>
          </a:xfrm>
        </p:spPr>
        <p:txBody>
          <a:bodyPr>
            <a:normAutofit/>
          </a:bodyPr>
          <a:lstStyle/>
          <a:p>
            <a:r>
              <a:rPr lang="en-US" sz="2400" dirty="0"/>
              <a:t>Signed in August 2022</a:t>
            </a:r>
          </a:p>
          <a:p>
            <a:r>
              <a:rPr lang="en-US" sz="2400" dirty="0"/>
              <a:t>Provides massive investment in developing chip manufacturing infrastructure and workforce development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9FAB3-75B7-4526-8C22-2A51DAE4E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6F96E-2BFF-4AB2-A3BE-C07633913A34}"/>
              </a:ext>
            </a:extLst>
          </p:cNvPr>
          <p:cNvSpPr txBox="1"/>
          <p:nvPr/>
        </p:nvSpPr>
        <p:spPr>
          <a:xfrm>
            <a:off x="208161" y="3429000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A1"/>
                </a:solidFill>
                <a:latin typeface="+mn-lt"/>
              </a:rPr>
              <a:t>$52 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366EC-AADA-41A7-B080-1DC74396363B}"/>
              </a:ext>
            </a:extLst>
          </p:cNvPr>
          <p:cNvSpPr txBox="1"/>
          <p:nvPr/>
        </p:nvSpPr>
        <p:spPr>
          <a:xfrm>
            <a:off x="208161" y="4333084"/>
            <a:ext cx="3457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Amount allocated for semiconductor research, design, and manufacturing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F05B7-5F75-42DE-B64E-7F6C38B790BB}"/>
              </a:ext>
            </a:extLst>
          </p:cNvPr>
          <p:cNvSpPr txBox="1"/>
          <p:nvPr/>
        </p:nvSpPr>
        <p:spPr>
          <a:xfrm>
            <a:off x="3933494" y="3349135"/>
            <a:ext cx="42525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66A1"/>
                </a:solidFill>
                <a:latin typeface="+mn-lt"/>
              </a:rPr>
              <a:t>Workforce Development Funds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91282-EC8A-4090-AA38-551463AFA743}"/>
              </a:ext>
            </a:extLst>
          </p:cNvPr>
          <p:cNvSpPr txBox="1"/>
          <p:nvPr/>
        </p:nvSpPr>
        <p:spPr>
          <a:xfrm>
            <a:off x="4149098" y="4483245"/>
            <a:ext cx="4036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Federal workforce development funds authorized to train diverse American workers for in-demand semiconductor jobs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6F521-155D-4DF2-9AFE-45AC65370C3E}"/>
              </a:ext>
            </a:extLst>
          </p:cNvPr>
          <p:cNvSpPr txBox="1"/>
          <p:nvPr/>
        </p:nvSpPr>
        <p:spPr>
          <a:xfrm>
            <a:off x="8192162" y="3238908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A1"/>
                </a:solidFill>
                <a:latin typeface="+mn-lt"/>
              </a:rPr>
              <a:t>$100 Billion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CFAA9-BAB1-4385-BF61-128E871D482B}"/>
              </a:ext>
            </a:extLst>
          </p:cNvPr>
          <p:cNvSpPr txBox="1"/>
          <p:nvPr/>
        </p:nvSpPr>
        <p:spPr>
          <a:xfrm>
            <a:off x="8379439" y="4273468"/>
            <a:ext cx="3682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n-lt"/>
              </a:rPr>
              <a:t>Amount allocated for National Science Foundation, establishment of regional technology hubs</a:t>
            </a:r>
          </a:p>
        </p:txBody>
      </p:sp>
    </p:spTree>
    <p:extLst>
      <p:ext uri="{BB962C8B-B14F-4D97-AF65-F5344CB8AC3E}">
        <p14:creationId xmlns:p14="http://schemas.microsoft.com/office/powerpoint/2010/main" val="349138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ED6A-4A25-4A9D-94F8-76184383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556181"/>
            <a:ext cx="5268990" cy="553336"/>
          </a:xfrm>
        </p:spPr>
        <p:txBody>
          <a:bodyPr/>
          <a:lstStyle/>
          <a:p>
            <a:r>
              <a:rPr lang="en-US" dirty="0"/>
              <a:t>Chips for Europe Initiative (EU Chips Act)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58FD1-4503-43AE-AC74-D5D7E08BC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908" y="2152627"/>
            <a:ext cx="10515600" cy="3943351"/>
          </a:xfrm>
        </p:spPr>
        <p:txBody>
          <a:bodyPr/>
          <a:lstStyle/>
          <a:p>
            <a:r>
              <a:rPr lang="en-US" dirty="0"/>
              <a:t>Passed in July 2023</a:t>
            </a:r>
          </a:p>
          <a:p>
            <a:r>
              <a:rPr lang="en-US" dirty="0"/>
              <a:t>Public and private investment plan designed to facilitate technological capacity building and related research and innovation.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D34A-9359-4F7D-96F9-F703DC1F7E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21F9D-EB20-4EA6-8956-6B83BD6B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521" y="317230"/>
            <a:ext cx="5268989" cy="2210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70A03B-E262-47B0-86C3-477C02CA4402}"/>
              </a:ext>
            </a:extLst>
          </p:cNvPr>
          <p:cNvSpPr txBox="1"/>
          <p:nvPr/>
        </p:nvSpPr>
        <p:spPr>
          <a:xfrm>
            <a:off x="79637" y="3565787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€43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D0661-BB11-4AD3-8066-7C1232342C5E}"/>
              </a:ext>
            </a:extLst>
          </p:cNvPr>
          <p:cNvSpPr txBox="1"/>
          <p:nvPr/>
        </p:nvSpPr>
        <p:spPr>
          <a:xfrm>
            <a:off x="262643" y="4381942"/>
            <a:ext cx="3457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Amount expected in public and private investment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46234-A3BE-419A-A649-83B04F8E06EE}"/>
              </a:ext>
            </a:extLst>
          </p:cNvPr>
          <p:cNvSpPr txBox="1"/>
          <p:nvPr/>
        </p:nvSpPr>
        <p:spPr>
          <a:xfrm>
            <a:off x="3779723" y="3545687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€3.3 Billion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5B35D-8C4A-4A16-9FCC-FDA88874691D}"/>
              </a:ext>
            </a:extLst>
          </p:cNvPr>
          <p:cNvSpPr txBox="1"/>
          <p:nvPr/>
        </p:nvSpPr>
        <p:spPr>
          <a:xfrm>
            <a:off x="3962237" y="4268817"/>
            <a:ext cx="3167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Government investment in technological capacity building, research, and 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0DB04-9CEC-46A3-8076-D927666262E5}"/>
              </a:ext>
            </a:extLst>
          </p:cNvPr>
          <p:cNvSpPr txBox="1"/>
          <p:nvPr/>
        </p:nvSpPr>
        <p:spPr>
          <a:xfrm>
            <a:off x="7765853" y="3457684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€1.65 Billion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A78FF-983E-46AD-895A-5E113C50F5A5}"/>
              </a:ext>
            </a:extLst>
          </p:cNvPr>
          <p:cNvSpPr txBox="1"/>
          <p:nvPr/>
        </p:nvSpPr>
        <p:spPr>
          <a:xfrm>
            <a:off x="7564253" y="4188435"/>
            <a:ext cx="4092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Horizon Europe commitment for research and innovation, and funding from Digital Europe for capacity-building</a:t>
            </a:r>
          </a:p>
        </p:txBody>
      </p:sp>
    </p:spTree>
    <p:extLst>
      <p:ext uri="{BB962C8B-B14F-4D97-AF65-F5344CB8AC3E}">
        <p14:creationId xmlns:p14="http://schemas.microsoft.com/office/powerpoint/2010/main" val="213325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3114A-D3E9-439F-B234-35AD6CFD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sz="3733" dirty="0"/>
              <a:t>Semiconductor Workforce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F5859-78FD-4973-8974-2A267529B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" y="1245140"/>
            <a:ext cx="6647883" cy="505667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dirty="0"/>
              <a:t>Currently, there is a severe shortage of trained semiconductor workers</a:t>
            </a:r>
          </a:p>
          <a:p>
            <a:pPr>
              <a:lnSpc>
                <a:spcPct val="11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dirty="0"/>
              <a:t>Workers needed span from technicians that don’t require a four-year degree to advanced engineering roles</a:t>
            </a:r>
          </a:p>
          <a:p>
            <a:pPr>
              <a:lnSpc>
                <a:spcPct val="11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dirty="0"/>
              <a:t>US Chips Act requires workforce development efforts to include underrepresented communities</a:t>
            </a:r>
          </a:p>
          <a:p>
            <a:pPr>
              <a:lnSpc>
                <a:spcPct val="11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dirty="0"/>
              <a:t>Community colleges are mobilizing to provide technician training alongside apprenticeships</a:t>
            </a:r>
          </a:p>
          <a:p>
            <a:pPr>
              <a:lnSpc>
                <a:spcPct val="110000"/>
              </a:lnSpc>
              <a:spcBef>
                <a:spcPts val="375"/>
              </a:spcBef>
              <a:spcAft>
                <a:spcPts val="375"/>
              </a:spcAft>
            </a:pPr>
            <a:r>
              <a:rPr lang="en-US" sz="2600" dirty="0"/>
              <a:t>IEEE may be able to help upskill current engineers to work in the semiconductor industry</a:t>
            </a:r>
          </a:p>
          <a:p>
            <a:endParaRPr lang="en-US" sz="18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59CA3-C6BF-4116-ADA3-242FBAD4FA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fld id="{3DD97BEB-BAEF-0344-9D5C-EC73E478698A}" type="slidenum">
              <a:rPr lang="en-US" smtClean="0"/>
              <a:pPr>
                <a:spcAft>
                  <a:spcPts val="800"/>
                </a:spcAft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0CE27-0A4E-4884-ADB1-2EB06AEB6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9" b="2"/>
          <a:stretch/>
        </p:blipFill>
        <p:spPr>
          <a:xfrm>
            <a:off x="7194467" y="1614791"/>
            <a:ext cx="4729049" cy="3461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88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B268831-A2EC-4F23-90A3-81131FA3D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373874"/>
              </p:ext>
            </p:extLst>
          </p:nvPr>
        </p:nvGraphicFramePr>
        <p:xfrm>
          <a:off x="356485" y="836371"/>
          <a:ext cx="11666600" cy="558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2ED72C3-AA13-4C81-804E-AA281990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25" y="283035"/>
            <a:ext cx="10515600" cy="553336"/>
          </a:xfrm>
        </p:spPr>
        <p:txBody>
          <a:bodyPr/>
          <a:lstStyle/>
          <a:p>
            <a:r>
              <a:rPr lang="en-US" dirty="0"/>
              <a:t>At First Glance: IEEE Areas of Opportunity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F3ACD-C583-4565-9F37-7056E0920E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82570"/>
      </p:ext>
    </p:extLst>
  </p:cSld>
  <p:clrMapOvr>
    <a:masterClrMapping/>
  </p:clrMapOvr>
</p:sld>
</file>

<file path=ppt/theme/theme1.xml><?xml version="1.0" encoding="utf-8"?>
<a:theme xmlns:a="http://schemas.openxmlformats.org/drawingml/2006/main" name="4_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1291</Words>
  <Application>Microsoft Office PowerPoint</Application>
  <PresentationFormat>Widescreen</PresentationFormat>
  <Paragraphs>175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LucidaGrande</vt:lpstr>
      <vt:lpstr>Wingdings</vt:lpstr>
      <vt:lpstr>4_Theme 1</vt:lpstr>
      <vt:lpstr>Global Semiconductor Initiative in the IEEE Future Directions</vt:lpstr>
      <vt:lpstr>The Importance of Semiconductor Chips</vt:lpstr>
      <vt:lpstr>Semiconductor Manufacturing Market Share</vt:lpstr>
      <vt:lpstr>What are the CHIPS Acts?</vt:lpstr>
      <vt:lpstr>IEEE-USA Led the Way</vt:lpstr>
      <vt:lpstr>United States  CHIPS and Science Act</vt:lpstr>
      <vt:lpstr>Chips for Europe Initiative (EU Chips Act)</vt:lpstr>
      <vt:lpstr>Semiconductor Workforce Development</vt:lpstr>
      <vt:lpstr>At First Glance: IEEE Areas of Opportunity</vt:lpstr>
      <vt:lpstr>IEEE Future Directions</vt:lpstr>
      <vt:lpstr>IEEE Future Directions: Committees and  Ad hoc </vt:lpstr>
      <vt:lpstr>Semiconductor Courses and Microcredentials</vt:lpstr>
      <vt:lpstr>IEEE Global Semiconductor Ad Hoc</vt:lpstr>
      <vt:lpstr>Project Evaluation Rubric</vt:lpstr>
      <vt:lpstr>CHIPS Industry Advisory Panel</vt:lpstr>
      <vt:lpstr>Volunteer Virtual Panel Discussion: CHIPS Acts Opportunities</vt:lpstr>
      <vt:lpstr>Other Engagement</vt:lpstr>
      <vt:lpstr>IEEE Global Semiconductors Website Launched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Collabratec - Mentoring</dc:title>
  <dc:creator>Liz McCarthy</dc:creator>
  <cp:lastModifiedBy>Liz McCarthy</cp:lastModifiedBy>
  <cp:revision>52</cp:revision>
  <dcterms:created xsi:type="dcterms:W3CDTF">2023-03-23T19:04:48Z</dcterms:created>
  <dcterms:modified xsi:type="dcterms:W3CDTF">2023-10-24T13:54:44Z</dcterms:modified>
</cp:coreProperties>
</file>