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210" r:id="rId2"/>
    <p:sldId id="1365" r:id="rId3"/>
    <p:sldId id="1335" r:id="rId4"/>
    <p:sldId id="1338" r:id="rId5"/>
    <p:sldId id="1336" r:id="rId6"/>
    <p:sldId id="1337" r:id="rId7"/>
    <p:sldId id="1324" r:id="rId8"/>
    <p:sldId id="1325" r:id="rId9"/>
    <p:sldId id="1340" r:id="rId10"/>
    <p:sldId id="1339" r:id="rId11"/>
    <p:sldId id="1341" r:id="rId12"/>
    <p:sldId id="1318" r:id="rId13"/>
    <p:sldId id="343" r:id="rId14"/>
  </p:sldIdLst>
  <p:sldSz cx="24384000" cy="13716000"/>
  <p:notesSz cx="7099300" cy="10234613"/>
  <p:defaultTextStyle>
    <a:defPPr>
      <a:defRPr lang="x-none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B6DC7"/>
    <a:srgbClr val="46527E"/>
    <a:srgbClr val="32632D"/>
    <a:srgbClr val="82B5EE"/>
    <a:srgbClr val="61A2E9"/>
    <a:srgbClr val="ADC2D9"/>
    <a:srgbClr val="415461"/>
    <a:srgbClr val="FFFFFF"/>
    <a:srgbClr val="565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89" autoAdjust="0"/>
    <p:restoredTop sz="93803" autoAdjust="0"/>
  </p:normalViewPr>
  <p:slideViewPr>
    <p:cSldViewPr showGuides="1">
      <p:cViewPr varScale="1">
        <p:scale>
          <a:sx n="32" d="100"/>
          <a:sy n="32" d="100"/>
        </p:scale>
        <p:origin x="426" y="9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2" d="100"/>
        <a:sy n="72" d="100"/>
      </p:scale>
      <p:origin x="0" y="6180"/>
    </p:cViewPr>
  </p:sorterViewPr>
  <p:notesViewPr>
    <p:cSldViewPr>
      <p:cViewPr varScale="1">
        <p:scale>
          <a:sx n="73" d="100"/>
          <a:sy n="73" d="100"/>
        </p:scale>
        <p:origin x="307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42DF6680-5C3E-D44D-B5F7-CD83A7367BB1}" type="datetimeFigureOut">
              <a:rPr lang="en-US" altLang="x-none"/>
              <a:pPr/>
              <a:t>9/11/2024</a:t>
            </a:fld>
            <a:endParaRPr lang="en-US" alt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5AE6BB5D-973D-1449-80C8-3885C2A1F8AC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841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2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Synchronous weekly meeting + recording</a:t>
            </a:r>
          </a:p>
          <a:p>
            <a:r>
              <a:rPr lang="en-GB" dirty="0"/>
              <a:t> NOTE: weekly is too often, once every two weeks</a:t>
            </a:r>
          </a:p>
          <a:p>
            <a:r>
              <a:rPr lang="en-GB" dirty="0"/>
              <a:t> NOTE: Longer schedule </a:t>
            </a:r>
            <a:r>
              <a:rPr lang="en-GB" dirty="0">
                <a:sym typeface="Wingdings" panose="05000000000000000000" pitchFamily="2" charset="2"/>
              </a:rPr>
              <a:t> URGENT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67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Synchronous weekly meeting + recording</a:t>
            </a:r>
          </a:p>
          <a:p>
            <a:r>
              <a:rPr lang="en-GB" dirty="0"/>
              <a:t> NOTE: weekly is too often, once every two weeks</a:t>
            </a:r>
          </a:p>
          <a:p>
            <a:r>
              <a:rPr lang="en-GB" dirty="0"/>
              <a:t> NOTE: Longer schedule </a:t>
            </a:r>
            <a:r>
              <a:rPr lang="en-GB" dirty="0">
                <a:sym typeface="Wingdings" panose="05000000000000000000" pitchFamily="2" charset="2"/>
              </a:rPr>
              <a:t> URGENT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13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843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629" y="1084831"/>
            <a:ext cx="22749765" cy="1354562"/>
          </a:xfrm>
        </p:spPr>
        <p:txBody>
          <a:bodyPr/>
          <a:lstStyle>
            <a:lvl1pPr>
              <a:lnSpc>
                <a:spcPct val="100000"/>
              </a:lnSpc>
              <a:defRPr sz="6000" b="0" i="0">
                <a:solidFill>
                  <a:srgbClr val="FFFFFF"/>
                </a:solidFill>
                <a:latin typeface="Calibri" panose="020F0502020204030204" pitchFamily="34" charset="0"/>
                <a:ea typeface="Open Sans Light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2889" y="4049688"/>
            <a:ext cx="20162240" cy="7704856"/>
          </a:xfrm>
        </p:spPr>
        <p:txBody>
          <a:bodyPr/>
          <a:lstStyle>
            <a:lvl1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22748875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E424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368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80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22777176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029EB264-65DE-DD49-A8CC-41DBB245A5C0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89502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neColumnBulle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793630" y="1130843"/>
            <a:ext cx="22749765" cy="104301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6933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3733"/>
            </a:lvl2pPr>
            <a:lvl3pPr lvl="2" indent="0">
              <a:spcBef>
                <a:spcPts val="0"/>
              </a:spcBef>
              <a:buSzPct val="78571"/>
              <a:buNone/>
              <a:defRPr sz="3733"/>
            </a:lvl3pPr>
            <a:lvl4pPr lvl="3" indent="0">
              <a:spcBef>
                <a:spcPts val="0"/>
              </a:spcBef>
              <a:buSzPct val="78571"/>
              <a:buNone/>
              <a:defRPr sz="3733"/>
            </a:lvl4pPr>
            <a:lvl5pPr lvl="4" indent="0">
              <a:spcBef>
                <a:spcPts val="0"/>
              </a:spcBef>
              <a:buSzPct val="78571"/>
              <a:buNone/>
              <a:defRPr sz="3733"/>
            </a:lvl5pPr>
            <a:lvl6pPr lvl="5" indent="0">
              <a:spcBef>
                <a:spcPts val="0"/>
              </a:spcBef>
              <a:buSzPct val="78571"/>
              <a:buNone/>
              <a:defRPr sz="3733"/>
            </a:lvl6pPr>
            <a:lvl7pPr lvl="6" indent="0">
              <a:spcBef>
                <a:spcPts val="0"/>
              </a:spcBef>
              <a:buSzPct val="78571"/>
              <a:buNone/>
              <a:defRPr sz="3733"/>
            </a:lvl7pPr>
            <a:lvl8pPr lvl="7" indent="0">
              <a:spcBef>
                <a:spcPts val="0"/>
              </a:spcBef>
              <a:buSzPct val="78571"/>
              <a:buNone/>
              <a:defRPr sz="3733"/>
            </a:lvl8pPr>
            <a:lvl9pPr lvl="8" indent="0">
              <a:spcBef>
                <a:spcPts val="0"/>
              </a:spcBef>
              <a:buSzPct val="78571"/>
              <a:buNone/>
              <a:defRPr sz="3733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793630" y="2398220"/>
            <a:ext cx="22749765" cy="84531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2133"/>
              </a:spcBef>
              <a:buClr>
                <a:srgbClr val="7F7F7F"/>
              </a:buClr>
              <a:buSzPct val="100000"/>
              <a:buFont typeface="Arial"/>
              <a:buNone/>
              <a:defRPr sz="4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11" marR="0" lvl="1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823" marR="0" lvl="2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3234" marR="0" lvl="3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7646" marR="0" lvl="4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57" marR="0" lvl="5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6469" marR="0" lvl="6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400880" marR="0" lvl="7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5291" marR="0" lvl="8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793630" y="3651252"/>
            <a:ext cx="22749765" cy="8287709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914411" marR="0" lvl="0" indent="-745076" algn="l" rtl="0">
              <a:lnSpc>
                <a:spcPct val="90000"/>
              </a:lnSpc>
              <a:spcBef>
                <a:spcPts val="2133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91753" marR="0" lvl="1" indent="-440272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506165" marR="0" lvl="2" indent="-474139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318975" marR="0" lvl="3" indent="-406405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233386" marR="0" lvl="4" indent="-406405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046196" marR="0" lvl="5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960608" marR="0" lvl="6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875019" marR="0" lvl="7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789431" marR="0" lvl="8" indent="-23707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7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chemeClr val="accent4">
                <a:lumMod val="50000"/>
              </a:schemeClr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793630" y="1084831"/>
            <a:ext cx="22749764" cy="159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793630" y="3473624"/>
            <a:ext cx="22749764" cy="82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>
                <a:sym typeface="Poppins" charset="0"/>
              </a:rPr>
              <a:t>Second level</a:t>
            </a:r>
          </a:p>
          <a:p>
            <a:pPr lvl="2"/>
            <a:r>
              <a:rPr lang="x-none" altLang="x-none">
                <a:sym typeface="Poppins" charset="0"/>
              </a:rPr>
              <a:t>Third level</a:t>
            </a:r>
          </a:p>
          <a:p>
            <a:pPr lvl="3"/>
            <a:r>
              <a:rPr lang="x-none" altLang="x-none">
                <a:sym typeface="Poppins" charset="0"/>
              </a:rPr>
              <a:t>Fourth level</a:t>
            </a:r>
          </a:p>
          <a:p>
            <a:pPr lvl="4"/>
            <a:r>
              <a:rPr lang="x-none" altLang="x-none">
                <a:sym typeface="Poppins" charset="0"/>
              </a:rP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22748875" y="12640096"/>
            <a:ext cx="895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eaLnBrk="1"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83012394-0000-AC47-9758-C9AABE0F376A}" type="slidenum">
              <a:rPr lang="x-none" altLang="x-none" smtClean="0"/>
              <a:pPr>
                <a:defRPr/>
              </a:pPr>
              <a:t>‹#›</a:t>
            </a:fld>
            <a:endParaRPr lang="x-none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4" r:id="rId2"/>
    <p:sldLayoutId id="2147483825" r:id="rId3"/>
    <p:sldLayoutId id="2147483826" r:id="rId4"/>
    <p:sldLayoutId id="2147483827" r:id="rId5"/>
  </p:sldLayoutIdLst>
  <p:hf hdr="0" ftr="0" dt="0"/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6000" b="0" i="0" kern="1200">
          <a:solidFill>
            <a:schemeClr val="tx1"/>
          </a:solidFill>
          <a:latin typeface="Calibri" panose="020F0502020204030204" pitchFamily="34" charset="0"/>
          <a:ea typeface="Open Sans Light" charset="0"/>
          <a:cs typeface="Calibri" panose="020F0502020204030204" pitchFamily="34" charset="0"/>
          <a:sym typeface="Poppins Medium" charset="0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72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86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72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58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44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IEEE-CAS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nic-cass.slack.com/" TargetMode="External"/><Relationship Id="rId5" Type="http://schemas.openxmlformats.org/officeDocument/2006/relationships/hyperlink" Target="https://ieee-cas.org/unic-cass-mentoring-session-recordings-presentations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ml.ieee-cas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nic-cass.github.io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github.com/unic-cass/unic-cass.github.io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fabless.com/chipignite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Design-to-</a:t>
            </a:r>
            <a:r>
              <a:rPr lang="en-US" sz="7200" b="1" dirty="0" err="1">
                <a:solidFill>
                  <a:schemeClr val="tx2"/>
                </a:solidFill>
              </a:rPr>
              <a:t>Tapeout</a:t>
            </a:r>
            <a:endParaRPr lang="en-US" sz="7200" b="1" dirty="0">
              <a:solidFill>
                <a:schemeClr val="tx2"/>
              </a:solidFill>
            </a:endParaRPr>
          </a:p>
          <a:p>
            <a:r>
              <a:rPr lang="en-US" sz="7200" b="1" dirty="0">
                <a:solidFill>
                  <a:schemeClr val="tx2"/>
                </a:solidFill>
              </a:rPr>
              <a:t>Meetup #3 (Sep. 11, 2024)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r>
              <a:rPr lang="en-US" altLang="x-none" sz="60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Digital and analog mock </a:t>
            </a:r>
            <a:r>
              <a:rPr lang="en-US" altLang="x-none" sz="6000" b="1" spc="300" dirty="0" err="1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tapeout</a:t>
            </a:r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GB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Presented by: D-to-T mentoring team</a:t>
            </a:r>
            <a:endParaRPr lang="en-US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57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F389-8B2E-3C66-29BC-639975058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Additional remarks II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C386-D645-5903-CB13-1218FD4ACD2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93631" y="3651252"/>
            <a:ext cx="18023106" cy="8287709"/>
          </a:xfrm>
        </p:spPr>
        <p:txBody>
          <a:bodyPr/>
          <a:lstStyle/>
          <a:p>
            <a:r>
              <a:rPr lang="en-GB" sz="6000" b="1" dirty="0">
                <a:solidFill>
                  <a:schemeClr val="tx1"/>
                </a:solidFill>
              </a:rPr>
              <a:t>UNIC-CASS uses multi-block caravels</a:t>
            </a:r>
          </a:p>
          <a:p>
            <a:pPr lvl="1"/>
            <a:r>
              <a:rPr lang="en-GB" sz="6000" dirty="0">
                <a:solidFill>
                  <a:schemeClr val="tx1"/>
                </a:solidFill>
              </a:rPr>
              <a:t>Area and pin count are limited for each project</a:t>
            </a:r>
          </a:p>
          <a:p>
            <a:pPr lvl="1"/>
            <a:r>
              <a:rPr lang="en-GB" sz="6000" dirty="0">
                <a:solidFill>
                  <a:schemeClr val="tx1"/>
                </a:solidFill>
              </a:rPr>
              <a:t>Exact numbers will be adjusted as we see progress</a:t>
            </a:r>
          </a:p>
          <a:p>
            <a:pPr lvl="1"/>
            <a:r>
              <a:rPr lang="en-GB" sz="6000" dirty="0">
                <a:solidFill>
                  <a:schemeClr val="tx1"/>
                </a:solidFill>
              </a:rPr>
              <a:t>Minimize merge work as much as possible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F488C-3740-B28E-A16D-C62EDFF77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75"/>
          <a:stretch/>
        </p:blipFill>
        <p:spPr>
          <a:xfrm>
            <a:off x="19562971" y="140413"/>
            <a:ext cx="4730959" cy="6720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9CADD5-0272-2984-0318-CF24227EB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37" t="-1118" r="438" b="1"/>
          <a:stretch/>
        </p:blipFill>
        <p:spPr>
          <a:xfrm>
            <a:off x="19562970" y="6751007"/>
            <a:ext cx="4730959" cy="67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35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F389-8B2E-3C66-29BC-639975058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Additional remarks III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C386-D645-5903-CB13-1218FD4ACD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sz="6000" b="1" dirty="0">
                <a:solidFill>
                  <a:schemeClr val="tx1"/>
                </a:solidFill>
              </a:rPr>
              <a:t>Finalizing the design is not the finishing line!</a:t>
            </a:r>
          </a:p>
          <a:p>
            <a:pPr lvl="1"/>
            <a:r>
              <a:rPr lang="en-GB" sz="5400" dirty="0" err="1">
                <a:solidFill>
                  <a:schemeClr val="tx1"/>
                </a:solidFill>
              </a:rPr>
              <a:t>Efabless</a:t>
            </a:r>
            <a:r>
              <a:rPr lang="en-GB" sz="5400" dirty="0">
                <a:solidFill>
                  <a:schemeClr val="tx1"/>
                </a:solidFill>
              </a:rPr>
              <a:t> pre-checks</a:t>
            </a:r>
          </a:p>
          <a:p>
            <a:pPr lvl="1"/>
            <a:r>
              <a:rPr lang="en-GB" sz="5400" dirty="0" err="1">
                <a:solidFill>
                  <a:schemeClr val="tx1"/>
                </a:solidFill>
              </a:rPr>
              <a:t>Tapeout</a:t>
            </a:r>
            <a:r>
              <a:rPr lang="en-GB" sz="5400" dirty="0">
                <a:solidFill>
                  <a:schemeClr val="tx1"/>
                </a:solidFill>
              </a:rPr>
              <a:t> checks</a:t>
            </a:r>
          </a:p>
          <a:p>
            <a:pPr lvl="1"/>
            <a:r>
              <a:rPr lang="en-GB" sz="5400" dirty="0">
                <a:solidFill>
                  <a:schemeClr val="tx1"/>
                </a:solidFill>
              </a:rPr>
              <a:t>Based on previous experience, some issues can arise at these steps</a:t>
            </a:r>
          </a:p>
          <a:p>
            <a:pPr lvl="2"/>
            <a:r>
              <a:rPr lang="en-GB" sz="4800" dirty="0">
                <a:solidFill>
                  <a:schemeClr val="tx1"/>
                </a:solidFill>
              </a:rPr>
              <a:t>Allocate extra time to understand and execute this</a:t>
            </a:r>
          </a:p>
          <a:p>
            <a:pPr lvl="2"/>
            <a:r>
              <a:rPr lang="en-GB" sz="4800" dirty="0">
                <a:solidFill>
                  <a:schemeClr val="tx1"/>
                </a:solidFill>
              </a:rPr>
              <a:t>Mock </a:t>
            </a:r>
            <a:r>
              <a:rPr lang="en-GB" sz="4800" dirty="0" err="1">
                <a:solidFill>
                  <a:schemeClr val="tx1"/>
                </a:solidFill>
              </a:rPr>
              <a:t>tapeout</a:t>
            </a:r>
            <a:r>
              <a:rPr lang="en-GB" sz="4800" dirty="0">
                <a:solidFill>
                  <a:schemeClr val="tx1"/>
                </a:solidFill>
              </a:rPr>
              <a:t>!</a:t>
            </a:r>
          </a:p>
          <a:p>
            <a:endParaRPr lang="en-GB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51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F389-8B2E-3C66-29BC-639975058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Current actions by design teams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C386-D645-5903-CB13-1218FD4ACD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5333" b="1" dirty="0">
                <a:solidFill>
                  <a:schemeClr val="tx1"/>
                </a:solidFill>
              </a:rPr>
              <a:t>Get the OS design tools working</a:t>
            </a:r>
          </a:p>
          <a:p>
            <a:pPr lvl="1"/>
            <a:r>
              <a:rPr lang="en-US" sz="5066" dirty="0">
                <a:solidFill>
                  <a:schemeClr val="tx1"/>
                </a:solidFill>
              </a:rPr>
              <a:t>Instructions available in UNIC-CASS educational material website: https://unic-cass.github.io/training/02-env-setup.html</a:t>
            </a:r>
          </a:p>
          <a:p>
            <a:pPr lvl="1"/>
            <a:r>
              <a:rPr lang="en-US" sz="5066" dirty="0">
                <a:solidFill>
                  <a:schemeClr val="tx1"/>
                </a:solidFill>
              </a:rPr>
              <a:t>Example: docker version with all the tools you need </a:t>
            </a:r>
            <a:r>
              <a:rPr lang="en-US" sz="5066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5066" dirty="0">
                <a:solidFill>
                  <a:schemeClr val="tx1"/>
                </a:solidFill>
              </a:rPr>
              <a:t>https://github.com/iic-jku/IIC-OSIC-TOOLS</a:t>
            </a:r>
          </a:p>
          <a:p>
            <a:r>
              <a:rPr lang="en-US" sz="5333" b="1" dirty="0">
                <a:solidFill>
                  <a:schemeClr val="tx1"/>
                </a:solidFill>
              </a:rPr>
              <a:t>Start your design </a:t>
            </a:r>
            <a:r>
              <a:rPr lang="en-US" sz="5333" b="1" dirty="0">
                <a:solidFill>
                  <a:schemeClr val="tx1"/>
                </a:solidFill>
                <a:sym typeface="Wingdings" panose="05000000000000000000" pitchFamily="2" charset="2"/>
              </a:rPr>
              <a:t> define your “roadmap”</a:t>
            </a:r>
            <a:endParaRPr lang="en-US" sz="5333" b="1" dirty="0">
              <a:solidFill>
                <a:schemeClr val="tx1"/>
              </a:solidFill>
            </a:endParaRPr>
          </a:p>
          <a:p>
            <a:pPr lvl="1"/>
            <a:r>
              <a:rPr lang="en-US" sz="5066" dirty="0">
                <a:solidFill>
                  <a:schemeClr val="tx1"/>
                </a:solidFill>
              </a:rPr>
              <a:t>Distribute tasks among members (e.g. analog/digital, schematic/layout, etc.)</a:t>
            </a:r>
          </a:p>
          <a:p>
            <a:pPr lvl="1"/>
            <a:r>
              <a:rPr lang="en-US" sz="5066" dirty="0">
                <a:solidFill>
                  <a:schemeClr val="tx1"/>
                </a:solidFill>
              </a:rPr>
              <a:t>Define concrete building blocks and their specifications</a:t>
            </a:r>
          </a:p>
          <a:p>
            <a:pPr lvl="1"/>
            <a:r>
              <a:rPr lang="en-US" sz="5066" dirty="0">
                <a:solidFill>
                  <a:schemeClr val="tx1"/>
                </a:solidFill>
              </a:rPr>
              <a:t>Create testbenches and get started with simulations</a:t>
            </a:r>
          </a:p>
          <a:p>
            <a:endParaRPr lang="en-US" sz="5333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36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2E2E16C-6AFE-46A3-A60B-1F27A05D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895" y="2033464"/>
            <a:ext cx="6682209" cy="7250196"/>
          </a:xfrm>
          <a:prstGeom prst="rect">
            <a:avLst/>
          </a:prstGeom>
          <a:effectLst>
            <a:outerShdw blurRad="139700" dist="381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735617B-5016-482E-94B8-BA435E95AB4D}"/>
              </a:ext>
            </a:extLst>
          </p:cNvPr>
          <p:cNvSpPr/>
          <p:nvPr/>
        </p:nvSpPr>
        <p:spPr>
          <a:xfrm>
            <a:off x="0" y="10490979"/>
            <a:ext cx="243828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 algn="ctr">
              <a:defRPr/>
            </a:pPr>
            <a:r>
              <a:rPr lang="en-US" sz="5400" spc="300" dirty="0">
                <a:solidFill>
                  <a:schemeClr val="tx1"/>
                </a:solidFill>
                <a:latin typeface="Arial Nova Light" panose="020B0304020202020204" pitchFamily="34" charset="0"/>
                <a:ea typeface="Source Sans Pro Light" panose="020B0403030403020204" pitchFamily="34" charset="0"/>
                <a:cs typeface="Open Sans" charset="0"/>
              </a:rPr>
              <a:t>For more information and to join CASS, visit:</a:t>
            </a:r>
          </a:p>
          <a:p>
            <a:pPr lvl="1" indent="0" algn="ctr">
              <a:defRPr/>
            </a:pPr>
            <a:r>
              <a:rPr lang="en-US" sz="5400" spc="300" dirty="0">
                <a:solidFill>
                  <a:schemeClr val="tx1"/>
                </a:solidFill>
                <a:latin typeface="Arial Nova Light" panose="020B0304020202020204" pitchFamily="34" charset="0"/>
                <a:ea typeface="Source Sans Pro Light" panose="020B0403030403020204" pitchFamily="34" charset="0"/>
                <a:cs typeface="Open Sans" charset="0"/>
                <a:hlinkClick r:id="rId4" action="ppaction://hlinkfile"/>
              </a:rPr>
              <a:t>IEEE-CAS.ORG</a:t>
            </a:r>
            <a:endParaRPr lang="en-US" sz="5400" spc="300" dirty="0">
              <a:solidFill>
                <a:schemeClr val="tx1"/>
              </a:solidFill>
              <a:latin typeface="Arial Nova Light" panose="020B0304020202020204" pitchFamily="34" charset="0"/>
              <a:ea typeface="Source Sans Pro Light" panose="020B0403030403020204" pitchFamily="34" charset="0"/>
              <a:cs typeface="Open Sans" charset="0"/>
            </a:endParaRPr>
          </a:p>
          <a:p>
            <a:pPr lvl="1" indent="0" algn="ctr">
              <a:defRPr/>
            </a:pPr>
            <a:endParaRPr lang="en-US" sz="3800" dirty="0">
              <a:solidFill>
                <a:schemeClr val="tx1"/>
              </a:solidFill>
              <a:latin typeface="Arial Nova Light" panose="020B0304020202020204" pitchFamily="34" charset="0"/>
              <a:ea typeface="Source Sans Pro Light" panose="020B0403030403020204" pitchFamily="34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0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DAB00-4280-A010-4CBF-ACDCC0284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53" y="3265620"/>
            <a:ext cx="10369151" cy="7019925"/>
          </a:xfrm>
        </p:spPr>
        <p:txBody>
          <a:bodyPr/>
          <a:lstStyle/>
          <a:p>
            <a:r>
              <a:rPr lang="en-US" sz="4000" dirty="0"/>
              <a:t>Introduction</a:t>
            </a:r>
          </a:p>
          <a:p>
            <a:endParaRPr lang="en-US" sz="4000" dirty="0"/>
          </a:p>
          <a:p>
            <a:r>
              <a:rPr lang="en-US" sz="4000" dirty="0"/>
              <a:t>“Perform Precheck &amp; </a:t>
            </a:r>
            <a:r>
              <a:rPr lang="en-US" sz="4000" dirty="0" err="1"/>
              <a:t>tapeout</a:t>
            </a:r>
            <a:r>
              <a:rPr lang="en-US" sz="4000" dirty="0"/>
              <a:t> for Digital Designs on </a:t>
            </a:r>
            <a:r>
              <a:rPr lang="en-US" sz="4000" dirty="0" err="1"/>
              <a:t>Efabless</a:t>
            </a:r>
            <a:r>
              <a:rPr lang="en-US" sz="4000" dirty="0"/>
              <a:t> Platform”</a:t>
            </a:r>
          </a:p>
          <a:p>
            <a:endParaRPr lang="en-US" sz="4000" dirty="0"/>
          </a:p>
          <a:p>
            <a:r>
              <a:rPr lang="en-US" sz="4000" dirty="0"/>
              <a:t>“Analog flow for mock </a:t>
            </a:r>
            <a:r>
              <a:rPr lang="en-US" sz="4000" dirty="0" err="1"/>
              <a:t>tapeout</a:t>
            </a:r>
            <a:r>
              <a:rPr lang="en-US" sz="4000" dirty="0"/>
              <a:t> and precheck steps on </a:t>
            </a:r>
            <a:r>
              <a:rPr lang="en-US" sz="4000" dirty="0" err="1"/>
              <a:t>Efabless</a:t>
            </a:r>
            <a:r>
              <a:rPr lang="en-US" sz="4000" dirty="0"/>
              <a:t> platform”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D70F7A-FCE9-CAF9-6655-B4C38BCE8F2C}"/>
              </a:ext>
            </a:extLst>
          </p:cNvPr>
          <p:cNvSpPr txBox="1">
            <a:spLocks/>
          </p:cNvSpPr>
          <p:nvPr/>
        </p:nvSpPr>
        <p:spPr bwMode="auto">
          <a:xfrm>
            <a:off x="14090078" y="3265619"/>
            <a:ext cx="9767218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1pPr>
            <a:lvl2pPr indent="2286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2pPr>
            <a:lvl3pPr indent="4572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3pPr>
            <a:lvl4pPr indent="6858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4pPr>
            <a:lvl5pPr indent="914400" algn="just" defTabSz="82550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Poppi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Jorge Marín (AC3E-USM, Chile)</a:t>
            </a:r>
          </a:p>
          <a:p>
            <a:endParaRPr lang="en-US" sz="4000" dirty="0"/>
          </a:p>
          <a:p>
            <a:r>
              <a:rPr lang="en-US" sz="4000" dirty="0"/>
              <a:t>Duy-Hieu Bui (VNU Hanoi, Vietnam)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Gabriel Maranhão (UFSC ,</a:t>
            </a:r>
            <a:r>
              <a:rPr lang="en-US" sz="4000" dirty="0" err="1"/>
              <a:t>Brasil</a:t>
            </a:r>
            <a:r>
              <a:rPr lang="en-US" sz="40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A6EF829E-502D-D105-3499-C50E80002543}"/>
              </a:ext>
            </a:extLst>
          </p:cNvPr>
          <p:cNvSpPr txBox="1">
            <a:spLocks/>
          </p:cNvSpPr>
          <p:nvPr/>
        </p:nvSpPr>
        <p:spPr bwMode="auto">
          <a:xfrm>
            <a:off x="793630" y="1130843"/>
            <a:ext cx="22749765" cy="10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defTabSz="8255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6000" b="0" i="0" kern="1200">
                <a:solidFill>
                  <a:srgbClr val="FFFFFF"/>
                </a:solidFill>
                <a:latin typeface="Calibri" panose="020F0502020204030204" pitchFamily="34" charset="0"/>
                <a:ea typeface="Open Sans Light" charset="0"/>
                <a:cs typeface="Calibri" panose="020F0502020204030204" pitchFamily="34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r>
              <a:rPr lang="en-US" sz="7200" b="1" dirty="0">
                <a:solidFill>
                  <a:schemeClr val="tx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9616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Communication and organization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599AF5-3066-AD0A-0CE5-E059A487D9A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5333" dirty="0">
                <a:solidFill>
                  <a:schemeClr val="tx1"/>
                </a:solidFill>
              </a:rPr>
              <a:t>Bi-weekly mentoring sessions</a:t>
            </a:r>
          </a:p>
          <a:p>
            <a:r>
              <a:rPr lang="en-US" sz="5333" dirty="0">
                <a:solidFill>
                  <a:schemeClr val="tx1"/>
                </a:solidFill>
              </a:rPr>
              <a:t>Slack Channel</a:t>
            </a:r>
          </a:p>
          <a:p>
            <a:r>
              <a:rPr lang="en-US" sz="5333" dirty="0">
                <a:solidFill>
                  <a:schemeClr val="tx1"/>
                </a:solidFill>
              </a:rPr>
              <a:t>UNIC-CASS website</a:t>
            </a:r>
          </a:p>
          <a:p>
            <a:pPr lvl="1"/>
            <a:endParaRPr lang="en-US" sz="6133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3605A-106E-CC56-A247-1B6C80628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93"/>
          <a:stretch/>
        </p:blipFill>
        <p:spPr>
          <a:xfrm>
            <a:off x="3469529" y="7450669"/>
            <a:ext cx="3032872" cy="4082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62A52-A813-F783-2AD6-8A0F047A6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7099" y="2814037"/>
            <a:ext cx="10964229" cy="7696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A7BB0-C9C1-A8A0-8151-E7F7231416E7}"/>
              </a:ext>
            </a:extLst>
          </p:cNvPr>
          <p:cNvSpPr txBox="1"/>
          <p:nvPr/>
        </p:nvSpPr>
        <p:spPr>
          <a:xfrm>
            <a:off x="12914931" y="10509884"/>
            <a:ext cx="10628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Recordings and presentations: </a:t>
            </a:r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https://ieee-cas.org/unic-cass-mentoring-session-recordings-presentations</a:t>
            </a:r>
            <a:endParaRPr lang="en-GB" sz="4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8D91F-D668-A15C-68A8-F3CFC3FADE0C}"/>
              </a:ext>
            </a:extLst>
          </p:cNvPr>
          <p:cNvSpPr txBox="1"/>
          <p:nvPr/>
        </p:nvSpPr>
        <p:spPr>
          <a:xfrm>
            <a:off x="2060315" y="11649051"/>
            <a:ext cx="6546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UNIC-CASS Slack channel: </a:t>
            </a:r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https://unic-cass.slack.com/</a:t>
            </a:r>
            <a:endParaRPr lang="en-GB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1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9192-00E1-F4F4-023B-A0C707D5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UNIC-CASS educational</a:t>
            </a:r>
            <a:br>
              <a:rPr lang="en-US" dirty="0"/>
            </a:br>
            <a:r>
              <a:rPr lang="en-US" dirty="0"/>
              <a:t>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DAB00-4280-A010-4CBF-ACDCC0284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53" y="3265620"/>
            <a:ext cx="14835904" cy="701992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New videos made by volunteers following the lecture notes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Lecture notes in Markdown format</a:t>
            </a:r>
          </a:p>
          <a:p>
            <a:pPr lvl="1" indent="0"/>
            <a:r>
              <a:rPr lang="en-US" sz="4000" dirty="0">
                <a:solidFill>
                  <a:schemeClr val="tx1">
                    <a:lumMod val="90000"/>
                  </a:schemeClr>
                </a:solidFill>
              </a:rPr>
              <a:t>     ⇒ </a:t>
            </a:r>
            <a:r>
              <a:rPr lang="en-US" sz="4000" dirty="0"/>
              <a:t>You can contribute by updating them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New document theme using Just-the-docs Jekyll theme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Latest materials in </a:t>
            </a:r>
            <a:r>
              <a:rPr lang="en-US" sz="4000" dirty="0" err="1"/>
              <a:t>Github</a:t>
            </a: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Materials in CASS-</a:t>
            </a:r>
            <a:r>
              <a:rPr lang="en-US" sz="4000" dirty="0" err="1"/>
              <a:t>MiLe</a:t>
            </a:r>
            <a:r>
              <a:rPr lang="en-US" sz="4000" dirty="0"/>
              <a:t> will be updated into v2.0 soon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Add instructions for </a:t>
            </a:r>
            <a:r>
              <a:rPr lang="en-US" sz="4000" dirty="0" err="1"/>
              <a:t>Klayout</a:t>
            </a:r>
            <a:r>
              <a:rPr lang="en-US" sz="4000" dirty="0"/>
              <a:t> in analog design flow</a:t>
            </a:r>
          </a:p>
          <a:p>
            <a:pPr marL="1097280" lvl="5" indent="-182880">
              <a:buFont typeface="Arial" panose="020B0604020202020204" pitchFamily="34" charset="0"/>
              <a:buChar char="•"/>
            </a:pPr>
            <a:r>
              <a:rPr lang="en-US" sz="3600" dirty="0"/>
              <a:t>Layout</a:t>
            </a:r>
          </a:p>
          <a:p>
            <a:pPr marL="1097280" lvl="5" indent="-182880">
              <a:buFont typeface="Arial" panose="020B0604020202020204" pitchFamily="34" charset="0"/>
              <a:buChar char="•"/>
            </a:pPr>
            <a:r>
              <a:rPr lang="en-US" sz="3600" dirty="0"/>
              <a:t>DRC</a:t>
            </a:r>
          </a:p>
          <a:p>
            <a:pPr marL="1097280" lvl="5" indent="-182880">
              <a:buFont typeface="Arial" panose="020B0604020202020204" pitchFamily="34" charset="0"/>
              <a:buChar char="•"/>
            </a:pPr>
            <a:r>
              <a:rPr lang="en-US" sz="3600" dirty="0"/>
              <a:t>LVS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B1A16-CB36-5173-1F3F-0A91C474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95" b="67981"/>
          <a:stretch/>
        </p:blipFill>
        <p:spPr>
          <a:xfrm>
            <a:off x="11044100" y="344654"/>
            <a:ext cx="12668205" cy="1976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7850C-2B68-E49F-0C88-1A05D3C8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592" y="9847337"/>
            <a:ext cx="12870963" cy="3306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33EFC9-E99A-50D7-2831-EC97974F529A}"/>
              </a:ext>
            </a:extLst>
          </p:cNvPr>
          <p:cNvSpPr txBox="1"/>
          <p:nvPr/>
        </p:nvSpPr>
        <p:spPr>
          <a:xfrm>
            <a:off x="11520305" y="2470061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Source</a:t>
            </a:r>
            <a:r>
              <a:rPr lang="en-US" sz="3200" dirty="0"/>
              <a:t>: </a:t>
            </a:r>
            <a:r>
              <a:rPr lang="en-US" sz="3200" dirty="0">
                <a:hlinkClick r:id="rId4"/>
              </a:rPr>
              <a:t>https://github.com/unic-cass/unic-cass.github.io</a:t>
            </a:r>
            <a:r>
              <a:rPr lang="en-US" sz="32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910366-DF3E-734A-91EC-6E215B947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4523" y="3084700"/>
            <a:ext cx="8498332" cy="6008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3736DF-59A3-CAC6-7140-69022CE5C9EE}"/>
              </a:ext>
            </a:extLst>
          </p:cNvPr>
          <p:cNvSpPr txBox="1"/>
          <p:nvPr/>
        </p:nvSpPr>
        <p:spPr>
          <a:xfrm>
            <a:off x="16076787" y="9080563"/>
            <a:ext cx="8212557" cy="60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Website: </a:t>
            </a:r>
            <a:r>
              <a:rPr lang="en-US" sz="3200" dirty="0">
                <a:solidFill>
                  <a:schemeClr val="tx1"/>
                </a:solidFill>
                <a:hlinkClick r:id="rId6"/>
              </a:rPr>
              <a:t>https://unic-cass.github.io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7B5A32-7461-085B-B035-6629938C25A7}"/>
              </a:ext>
            </a:extLst>
          </p:cNvPr>
          <p:cNvSpPr txBox="1"/>
          <p:nvPr/>
        </p:nvSpPr>
        <p:spPr>
          <a:xfrm>
            <a:off x="12033646" y="13156904"/>
            <a:ext cx="8212557" cy="60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CASS-</a:t>
            </a:r>
            <a:r>
              <a:rPr lang="en-US" sz="3200" dirty="0" err="1">
                <a:solidFill>
                  <a:schemeClr val="tx1"/>
                </a:solidFill>
              </a:rPr>
              <a:t>MiLE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  <a:hlinkClick r:id="rId7"/>
              </a:rPr>
              <a:t>https://ml.ieee-cas.org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A90150-EFD1-9640-9497-555D4CD98379}"/>
              </a:ext>
            </a:extLst>
          </p:cNvPr>
          <p:cNvSpPr txBox="1"/>
          <p:nvPr/>
        </p:nvSpPr>
        <p:spPr>
          <a:xfrm>
            <a:off x="382688" y="12631169"/>
            <a:ext cx="7744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[Duy-Hieu Bui, Vietnam National University Hanoi]</a:t>
            </a:r>
          </a:p>
        </p:txBody>
      </p:sp>
    </p:spTree>
    <p:extLst>
      <p:ext uri="{BB962C8B-B14F-4D97-AF65-F5344CB8AC3E}">
        <p14:creationId xmlns:p14="http://schemas.microsoft.com/office/powerpoint/2010/main" val="78072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 Team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C8065-4D43-9611-BFE6-92E523057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7" t="9939" r="5763" b="23800"/>
          <a:stretch/>
        </p:blipFill>
        <p:spPr>
          <a:xfrm>
            <a:off x="10188003" y="7811303"/>
            <a:ext cx="3137125" cy="3788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506AA6-34CD-A6AD-0DCA-061E4C863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368" y="7811304"/>
            <a:ext cx="3356864" cy="3836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1E796-F84A-B365-CBE5-D11733035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700"/>
          <a:stretch/>
        </p:blipFill>
        <p:spPr>
          <a:xfrm>
            <a:off x="1156472" y="2393504"/>
            <a:ext cx="3109635" cy="3705659"/>
          </a:xfrm>
          <a:prstGeom prst="rect">
            <a:avLst/>
          </a:prstGeom>
        </p:spPr>
      </p:pic>
      <p:pic>
        <p:nvPicPr>
          <p:cNvPr id="1026" name="Picture 2" descr="Profile photo of Francisco Brito Filho">
            <a:extLst>
              <a:ext uri="{FF2B5EF4-FFF2-40B4-BE49-F238E27FC236}">
                <a16:creationId xmlns:a16="http://schemas.microsoft.com/office/drawing/2014/main" id="{FCF269F0-8702-743D-22DC-560EEBCFF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24200" r="18110"/>
          <a:stretch/>
        </p:blipFill>
        <p:spPr bwMode="auto">
          <a:xfrm>
            <a:off x="13783751" y="2393504"/>
            <a:ext cx="3199413" cy="37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ni Germano Alves Neto">
            <a:extLst>
              <a:ext uri="{FF2B5EF4-FFF2-40B4-BE49-F238E27FC236}">
                <a16:creationId xmlns:a16="http://schemas.microsoft.com/office/drawing/2014/main" id="{781D4225-0D4A-E007-40C1-15755D932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r="8736"/>
          <a:stretch/>
        </p:blipFill>
        <p:spPr bwMode="auto">
          <a:xfrm>
            <a:off x="7307418" y="2393504"/>
            <a:ext cx="3177453" cy="37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drigo Wuerdig - HaiLa | LinkedIn">
            <a:extLst>
              <a:ext uri="{FF2B5EF4-FFF2-40B4-BE49-F238E27FC236}">
                <a16:creationId xmlns:a16="http://schemas.microsoft.com/office/drawing/2014/main" id="{39677CA1-0F1B-DA4E-8928-1B70EAAD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1" r="15286" b="14498"/>
          <a:stretch/>
        </p:blipFill>
        <p:spPr bwMode="auto">
          <a:xfrm>
            <a:off x="3433903" y="7811303"/>
            <a:ext cx="3153704" cy="38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75690-B706-89E7-68DF-8D523F023E42}"/>
              </a:ext>
            </a:extLst>
          </p:cNvPr>
          <p:cNvSpPr txBox="1"/>
          <p:nvPr/>
        </p:nvSpPr>
        <p:spPr>
          <a:xfrm>
            <a:off x="239545" y="6164787"/>
            <a:ext cx="4932031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Gabriel Maranhão, UFSC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B537E-9E9B-9A95-66DF-92FECAA1BC32}"/>
              </a:ext>
            </a:extLst>
          </p:cNvPr>
          <p:cNvSpPr txBox="1"/>
          <p:nvPr/>
        </p:nvSpPr>
        <p:spPr>
          <a:xfrm>
            <a:off x="4695867" y="6166567"/>
            <a:ext cx="8360229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Deni Alves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UGA (France)/UFSC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BE86E-AB07-7551-C570-F89B5A9BEB5A}"/>
              </a:ext>
            </a:extLst>
          </p:cNvPr>
          <p:cNvSpPr txBox="1"/>
          <p:nvPr/>
        </p:nvSpPr>
        <p:spPr>
          <a:xfrm>
            <a:off x="13272120" y="6067259"/>
            <a:ext cx="422267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Francisco Brito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UFERSA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7F52D4-4267-C457-7978-2CD1B0B1F822}"/>
              </a:ext>
            </a:extLst>
          </p:cNvPr>
          <p:cNvSpPr txBox="1"/>
          <p:nvPr/>
        </p:nvSpPr>
        <p:spPr>
          <a:xfrm>
            <a:off x="1231150" y="11647720"/>
            <a:ext cx="755920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Rodrigo </a:t>
            </a:r>
            <a:r>
              <a:rPr lang="en-US" sz="3733" b="1" dirty="0" err="1">
                <a:solidFill>
                  <a:schemeClr val="tx1"/>
                </a:solidFill>
              </a:rPr>
              <a:t>Wuerdig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KUL (Belgium)/UFRGS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C66A18-35B6-ABCE-AC57-AD5FAEF91FF2}"/>
              </a:ext>
            </a:extLst>
          </p:cNvPr>
          <p:cNvSpPr txBox="1"/>
          <p:nvPr/>
        </p:nvSpPr>
        <p:spPr>
          <a:xfrm>
            <a:off x="9508024" y="11647722"/>
            <a:ext cx="447960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Jorge Marin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UTFSM (Chile)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7D4E42-3226-E68C-A920-7B07AF8BFCE9}"/>
              </a:ext>
            </a:extLst>
          </p:cNvPr>
          <p:cNvSpPr txBox="1"/>
          <p:nvPr/>
        </p:nvSpPr>
        <p:spPr>
          <a:xfrm>
            <a:off x="16194720" y="11599540"/>
            <a:ext cx="447960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Sergio </a:t>
            </a:r>
            <a:r>
              <a:rPr lang="en-US" sz="3733" b="1" dirty="0" err="1">
                <a:solidFill>
                  <a:schemeClr val="tx1"/>
                </a:solidFill>
              </a:rPr>
              <a:t>Bampi</a:t>
            </a:r>
            <a:endParaRPr lang="en-US" sz="5333" b="1" dirty="0">
              <a:solidFill>
                <a:schemeClr val="tx1"/>
              </a:solidFill>
            </a:endParaRPr>
          </a:p>
          <a:p>
            <a:pPr algn="ctr"/>
            <a:r>
              <a:rPr lang="en-US" sz="3733" b="1" dirty="0">
                <a:solidFill>
                  <a:schemeClr val="tx1"/>
                </a:solidFill>
              </a:rPr>
              <a:t>UFRGS (</a:t>
            </a:r>
            <a:r>
              <a:rPr lang="en-US" sz="3733" b="1" dirty="0" err="1">
                <a:solidFill>
                  <a:schemeClr val="tx1"/>
                </a:solidFill>
              </a:rPr>
              <a:t>Brasil</a:t>
            </a:r>
            <a:r>
              <a:rPr lang="en-US" sz="3733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935EAD-743F-98F9-1F83-F83D925E8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11097" r="23675" b="11719"/>
          <a:stretch/>
        </p:blipFill>
        <p:spPr bwMode="auto">
          <a:xfrm>
            <a:off x="20040872" y="2438982"/>
            <a:ext cx="2902178" cy="36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CD1A6B-8E63-3C51-20F5-8112FF7D16A9}"/>
              </a:ext>
            </a:extLst>
          </p:cNvPr>
          <p:cNvSpPr txBox="1"/>
          <p:nvPr/>
        </p:nvSpPr>
        <p:spPr>
          <a:xfrm>
            <a:off x="18672721" y="6164787"/>
            <a:ext cx="5285256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Duy-Hieu Bui, VNU Hanoi (Vietnam)</a:t>
            </a:r>
          </a:p>
        </p:txBody>
      </p:sp>
    </p:spTree>
    <p:extLst>
      <p:ext uri="{BB962C8B-B14F-4D97-AF65-F5344CB8AC3E}">
        <p14:creationId xmlns:p14="http://schemas.microsoft.com/office/powerpoint/2010/main" val="268655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F389-8B2E-3C66-29BC-639975058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Main 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milestones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F80817-08DC-D928-E43E-4AC42FDA0E7E}"/>
              </a:ext>
            </a:extLst>
          </p:cNvPr>
          <p:cNvSpPr/>
          <p:nvPr/>
        </p:nvSpPr>
        <p:spPr bwMode="auto">
          <a:xfrm>
            <a:off x="793630" y="3617640"/>
            <a:ext cx="19463266" cy="2630684"/>
          </a:xfrm>
          <a:prstGeom prst="round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C386-D645-5903-CB13-1218FD4ACD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5333" b="1" dirty="0">
                <a:solidFill>
                  <a:schemeClr val="tx1"/>
                </a:solidFill>
              </a:rPr>
              <a:t>First design review (mock </a:t>
            </a:r>
            <a:r>
              <a:rPr lang="en-US" sz="5333" b="1" dirty="0" err="1">
                <a:solidFill>
                  <a:schemeClr val="tx1"/>
                </a:solidFill>
              </a:rPr>
              <a:t>tapeout</a:t>
            </a:r>
            <a:r>
              <a:rPr lang="en-US" sz="5333" b="1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5067" dirty="0">
                <a:solidFill>
                  <a:schemeClr val="tx1"/>
                </a:solidFill>
                <a:sym typeface="Wingdings" panose="05000000000000000000" pitchFamily="2" charset="2"/>
              </a:rPr>
              <a:t>Purpose: </a:t>
            </a:r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Prepare the teams in advance for the final tape-out phase</a:t>
            </a: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Date: Last week of September</a:t>
            </a:r>
          </a:p>
          <a:p>
            <a:r>
              <a:rPr lang="en-GB" sz="5333" b="1" dirty="0">
                <a:solidFill>
                  <a:schemeClr val="tx1"/>
                </a:solidFill>
                <a:sym typeface="Wingdings" panose="05000000000000000000" pitchFamily="2" charset="2"/>
              </a:rPr>
              <a:t>Second design review (first DRC/LVS clean design delivery)</a:t>
            </a:r>
          </a:p>
          <a:p>
            <a:pPr lvl="1"/>
            <a:r>
              <a:rPr lang="en-US" sz="5067" dirty="0">
                <a:solidFill>
                  <a:schemeClr val="tx1"/>
                </a:solidFill>
                <a:sym typeface="Wingdings" panose="05000000000000000000" pitchFamily="2" charset="2"/>
              </a:rPr>
              <a:t>Purpose: </a:t>
            </a:r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Verify feasibility of designs and top integration</a:t>
            </a: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Date: Second week of October</a:t>
            </a:r>
          </a:p>
          <a:p>
            <a:r>
              <a:rPr lang="en-GB" sz="5333" b="1" dirty="0">
                <a:solidFill>
                  <a:schemeClr val="tx1"/>
                </a:solidFill>
                <a:sym typeface="Wingdings" panose="05000000000000000000" pitchFamily="2" charset="2"/>
              </a:rPr>
              <a:t>UNIC-CASS </a:t>
            </a:r>
            <a:r>
              <a:rPr lang="en-GB" sz="5333" b="1" dirty="0" err="1">
                <a:solidFill>
                  <a:schemeClr val="tx1"/>
                </a:solidFill>
                <a:sym typeface="Wingdings" panose="05000000000000000000" pitchFamily="2" charset="2"/>
              </a:rPr>
              <a:t>tapeout</a:t>
            </a:r>
            <a:endParaRPr lang="en-GB" sz="5333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Purpose: final delivery of top designs</a:t>
            </a:r>
          </a:p>
          <a:p>
            <a:pPr lvl="1"/>
            <a:r>
              <a:rPr lang="en-GB" sz="5067" dirty="0">
                <a:solidFill>
                  <a:schemeClr val="tx1"/>
                </a:solidFill>
                <a:sym typeface="Wingdings" panose="05000000000000000000" pitchFamily="2" charset="2"/>
              </a:rPr>
              <a:t>Date: November 8</a:t>
            </a:r>
            <a:r>
              <a:rPr lang="en-GB" sz="5067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th</a:t>
            </a:r>
            <a:endParaRPr lang="en-GB" sz="5067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7782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Weekly mentoring sessions 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4AE873-FBFD-4BC7-DA62-2955C3906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37498"/>
              </p:ext>
            </p:extLst>
          </p:nvPr>
        </p:nvGraphicFramePr>
        <p:xfrm>
          <a:off x="4256315" y="3718683"/>
          <a:ext cx="15871371" cy="8699498"/>
        </p:xfrm>
        <a:graphic>
          <a:graphicData uri="http://schemas.openxmlformats.org/drawingml/2006/table">
            <a:tbl>
              <a:tblPr/>
              <a:tblGrid>
                <a:gridCol w="3260064">
                  <a:extLst>
                    <a:ext uri="{9D8B030D-6E8A-4147-A177-3AD203B41FA5}">
                      <a16:colId xmlns:a16="http://schemas.microsoft.com/office/drawing/2014/main" val="2688949094"/>
                    </a:ext>
                  </a:extLst>
                </a:gridCol>
                <a:gridCol w="2316363">
                  <a:extLst>
                    <a:ext uri="{9D8B030D-6E8A-4147-A177-3AD203B41FA5}">
                      <a16:colId xmlns:a16="http://schemas.microsoft.com/office/drawing/2014/main" val="1955695062"/>
                    </a:ext>
                  </a:extLst>
                </a:gridCol>
                <a:gridCol w="3932096">
                  <a:extLst>
                    <a:ext uri="{9D8B030D-6E8A-4147-A177-3AD203B41FA5}">
                      <a16:colId xmlns:a16="http://schemas.microsoft.com/office/drawing/2014/main" val="4253460609"/>
                    </a:ext>
                  </a:extLst>
                </a:gridCol>
                <a:gridCol w="3159976">
                  <a:extLst>
                    <a:ext uri="{9D8B030D-6E8A-4147-A177-3AD203B41FA5}">
                      <a16:colId xmlns:a16="http://schemas.microsoft.com/office/drawing/2014/main" val="2221324662"/>
                    </a:ext>
                  </a:extLst>
                </a:gridCol>
                <a:gridCol w="3202872">
                  <a:extLst>
                    <a:ext uri="{9D8B030D-6E8A-4147-A177-3AD203B41FA5}">
                      <a16:colId xmlns:a16="http://schemas.microsoft.com/office/drawing/2014/main" val="2567561554"/>
                    </a:ext>
                  </a:extLst>
                </a:gridCol>
              </a:tblGrid>
              <a:tr h="1498712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Activities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Date/</a:t>
                      </a:r>
                      <a:b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Deadline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Purpose/ comments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Your Deliverables (provide info/links on your GitHub)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We will provide/handle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213685"/>
                  </a:ext>
                </a:extLst>
              </a:tr>
              <a:tr h="913168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1st Meet-up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Aug 12, 1pm-2pm UTC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Kick-off meeting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99583"/>
                  </a:ext>
                </a:extLst>
              </a:tr>
              <a:tr h="2669797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Weekly meet-ups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21/8,28/8,4/9, 18/9</a:t>
                      </a:r>
                      <a:br>
                        <a:rPr lang="en-GB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GB" sz="21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1pm-2pm UTC</a:t>
                      </a:r>
                      <a:endParaRPr lang="en-GB" sz="2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Mentoring and Design groups to present progress.</a:t>
                      </a:r>
                      <a:b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Short presentations on topics such as Caravel/Caravan, best practices, pitfalls to avoid.</a:t>
                      </a:r>
                      <a:b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en-GB" sz="2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Slides and videos will be posted on the UNI-CASS website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439741"/>
                  </a:ext>
                </a:extLst>
              </a:tr>
              <a:tr h="1205941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1st Design submission [Mock tape-out]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Sep 25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Prepare the teams in advance for the final tape-out phase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Passing pre-check report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1. Detailed instructions for pre-check</a:t>
                      </a:r>
                      <a:b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2. Example files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1724"/>
                  </a:ext>
                </a:extLst>
              </a:tr>
              <a:tr h="913168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1st Design Review &amp; Feedback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Oct 2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Provide feedback and advice for the next stages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Feedback on the pre-check work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241510"/>
                  </a:ext>
                </a:extLst>
              </a:tr>
              <a:tr h="1498712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Weekly meet-ups</a:t>
                      </a:r>
                    </a:p>
                  </a:txBody>
                  <a:tcPr marL="26141" marR="26141" marT="17427" marB="1742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nb-NO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16/10, 30/10, 5/11 </a:t>
                      </a:r>
                      <a:br>
                        <a:rPr lang="nb-NO" sz="210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b-NO" sz="21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1pm-2pm UTC</a:t>
                      </a:r>
                      <a:endParaRPr lang="nb-NO" sz="2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Focused mentoring + preparation for final tape-out + evaluate status of potential drop-outs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Slides and videos will be posted on the UNI-CASS website</a:t>
                      </a:r>
                    </a:p>
                  </a:txBody>
                  <a:tcPr marL="26141" marR="26141" marT="17427" marB="1742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044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205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66811C-03B9-C2CA-560D-631393A77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Design-to-</a:t>
            </a:r>
            <a:r>
              <a:rPr lang="en-US" dirty="0" err="1">
                <a:solidFill>
                  <a:schemeClr val="tx1"/>
                </a:solidFill>
              </a:rPr>
              <a:t>Tapeout</a:t>
            </a:r>
            <a:r>
              <a:rPr lang="en-US" dirty="0">
                <a:solidFill>
                  <a:schemeClr val="tx1"/>
                </a:solidFill>
              </a:rPr>
              <a:t> Mentoring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0EEE34AF-7B01-2263-155E-1B16C4107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Weekly mentoring sessions 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8588C3-8D91-A352-AF14-5050A81CF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14601"/>
              </p:ext>
            </p:extLst>
          </p:nvPr>
        </p:nvGraphicFramePr>
        <p:xfrm>
          <a:off x="4201887" y="3653368"/>
          <a:ext cx="15980232" cy="8794369"/>
        </p:xfrm>
        <a:graphic>
          <a:graphicData uri="http://schemas.openxmlformats.org/drawingml/2006/table">
            <a:tbl>
              <a:tblPr/>
              <a:tblGrid>
                <a:gridCol w="2867240">
                  <a:extLst>
                    <a:ext uri="{9D8B030D-6E8A-4147-A177-3AD203B41FA5}">
                      <a16:colId xmlns:a16="http://schemas.microsoft.com/office/drawing/2014/main" val="1068689992"/>
                    </a:ext>
                  </a:extLst>
                </a:gridCol>
                <a:gridCol w="2408512">
                  <a:extLst>
                    <a:ext uri="{9D8B030D-6E8A-4147-A177-3AD203B41FA5}">
                      <a16:colId xmlns:a16="http://schemas.microsoft.com/office/drawing/2014/main" val="4005179863"/>
                    </a:ext>
                  </a:extLst>
                </a:gridCol>
                <a:gridCol w="4088517">
                  <a:extLst>
                    <a:ext uri="{9D8B030D-6E8A-4147-A177-3AD203B41FA5}">
                      <a16:colId xmlns:a16="http://schemas.microsoft.com/office/drawing/2014/main" val="2895462910"/>
                    </a:ext>
                  </a:extLst>
                </a:gridCol>
                <a:gridCol w="3285680">
                  <a:extLst>
                    <a:ext uri="{9D8B030D-6E8A-4147-A177-3AD203B41FA5}">
                      <a16:colId xmlns:a16="http://schemas.microsoft.com/office/drawing/2014/main" val="1200087935"/>
                    </a:ext>
                  </a:extLst>
                </a:gridCol>
                <a:gridCol w="3330283">
                  <a:extLst>
                    <a:ext uri="{9D8B030D-6E8A-4147-A177-3AD203B41FA5}">
                      <a16:colId xmlns:a16="http://schemas.microsoft.com/office/drawing/2014/main" val="1198835793"/>
                    </a:ext>
                  </a:extLst>
                </a:gridCol>
              </a:tblGrid>
              <a:tr h="12828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Activities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Date/</a:t>
                      </a:r>
                      <a:b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Deadline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>
                          <a:solidFill>
                            <a:schemeClr val="bg1"/>
                          </a:solidFill>
                          <a:effectLst/>
                        </a:rPr>
                        <a:t>Purpose/ comments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>
                          <a:solidFill>
                            <a:schemeClr val="bg1"/>
                          </a:solidFill>
                          <a:effectLst/>
                        </a:rPr>
                        <a:t>Your Deliverables (provide info/links on your GitHub)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2700" b="1" dirty="0">
                          <a:solidFill>
                            <a:schemeClr val="bg1"/>
                          </a:solidFill>
                          <a:effectLst/>
                        </a:rPr>
                        <a:t>We will provide/handle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450411"/>
                  </a:ext>
                </a:extLst>
              </a:tr>
              <a:tr h="2034656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2nd Design submission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Oct 16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Verify feasibility of designs and top integration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Detailed circuit description (pinout, area and functionality) + DRC/LVS reports on </a:t>
                      </a:r>
                      <a:r>
                        <a:rPr lang="en-GB" sz="2100" dirty="0" err="1">
                          <a:solidFill>
                            <a:schemeClr val="bg1"/>
                          </a:solidFill>
                          <a:effectLst/>
                        </a:rPr>
                        <a:t>Efabless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 platform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Check reports to confirm all blocks are LVS and DRC clean.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34797"/>
                  </a:ext>
                </a:extLst>
              </a:tr>
              <a:tr h="1127115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2nd Design Review &amp; Feedback from mentors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Oct 23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Provide feedback and advice for the final stages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Feedback on the individual designs + advice for top merge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587571"/>
                  </a:ext>
                </a:extLst>
              </a:tr>
              <a:tr h="1533451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 err="1">
                          <a:solidFill>
                            <a:schemeClr val="bg1"/>
                          </a:solidFill>
                          <a:effectLst/>
                        </a:rPr>
                        <a:t>Efabless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 pre-check + </a:t>
                      </a:r>
                      <a:r>
                        <a:rPr lang="en-GB" sz="2400" b="1" dirty="0" err="1">
                          <a:solidFill>
                            <a:schemeClr val="bg1"/>
                          </a:solidFill>
                          <a:effectLst/>
                        </a:rPr>
                        <a:t>tapeout</a:t>
                      </a:r>
                      <a:endParaRPr lang="en-GB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Nov 8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Complete tape-out work on Efabless platform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Deliver COMPLETE Caravel/Caravan drop-ins to </a:t>
                      </a:r>
                      <a:r>
                        <a:rPr lang="en-GB" sz="2100" dirty="0" err="1">
                          <a:solidFill>
                            <a:schemeClr val="bg1"/>
                          </a:solidFill>
                          <a:effectLst/>
                        </a:rPr>
                        <a:t>Efabless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 final check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Provide assitance to tape-out leaders within the teams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315621"/>
                  </a:ext>
                </a:extLst>
              </a:tr>
              <a:tr h="2034656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Tape-out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Nov 11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See: </a:t>
                      </a:r>
                      <a:r>
                        <a:rPr lang="en-GB" sz="2100" i="0" u="sng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https://efabless.com/chipignite</a:t>
                      </a:r>
                      <a:endParaRPr lang="en-GB" sz="21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List of winner teams included in this </a:t>
                      </a:r>
                      <a:r>
                        <a:rPr lang="en-GB" sz="2100" dirty="0" err="1">
                          <a:solidFill>
                            <a:schemeClr val="bg1"/>
                          </a:solidFill>
                          <a:effectLst/>
                        </a:rPr>
                        <a:t>tapeout</a:t>
                      </a:r>
                      <a:b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List of unfinished designs to candidate for 2025 UNIC-CASS program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75289"/>
                  </a:ext>
                </a:extLst>
              </a:tr>
              <a:tr h="781643">
                <a:tc>
                  <a:txBody>
                    <a:bodyPr/>
                    <a:lstStyle/>
                    <a:p>
                      <a:pPr rtl="0" fontAlgn="b"/>
                      <a:r>
                        <a:rPr lang="en-GB" sz="2400" b="1" dirty="0">
                          <a:solidFill>
                            <a:schemeClr val="bg1"/>
                          </a:solidFill>
                          <a:effectLst/>
                        </a:rPr>
                        <a:t>Chip delivery date</a:t>
                      </a:r>
                    </a:p>
                  </a:txBody>
                  <a:tcPr marL="22376" marR="22376" marT="14917" marB="1491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Apr 11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See: </a:t>
                      </a:r>
                      <a:r>
                        <a:rPr lang="en-GB" sz="2100" i="0" u="sng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https://efabless.com/chipignite</a:t>
                      </a:r>
                      <a:endParaRPr lang="en-GB" sz="21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100" dirty="0">
                          <a:solidFill>
                            <a:schemeClr val="bg1"/>
                          </a:solidFill>
                          <a:effectLst/>
                        </a:rPr>
                        <a:t>Chip shipping and testing logistics</a:t>
                      </a:r>
                    </a:p>
                  </a:txBody>
                  <a:tcPr marL="22376" marR="22376" marT="14917" marB="14917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22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054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F71FFC-75C7-4C09-2ACC-8042DAA3511C}"/>
              </a:ext>
            </a:extLst>
          </p:cNvPr>
          <p:cNvSpPr/>
          <p:nvPr/>
        </p:nvSpPr>
        <p:spPr bwMode="auto">
          <a:xfrm>
            <a:off x="1606824" y="7218040"/>
            <a:ext cx="21098344" cy="5688632"/>
          </a:xfrm>
          <a:prstGeom prst="round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27F389-8B2E-3C66-29BC-639975058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Additional remarks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F2C386-D645-5903-CB13-1218FD4ACD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sz="6000" b="1" dirty="0">
                <a:solidFill>
                  <a:schemeClr val="tx1"/>
                </a:solidFill>
              </a:rPr>
              <a:t>Firm deadlines!</a:t>
            </a:r>
          </a:p>
          <a:p>
            <a:pPr lvl="1"/>
            <a:r>
              <a:rPr lang="en-GB" sz="6000" dirty="0">
                <a:solidFill>
                  <a:schemeClr val="tx1"/>
                </a:solidFill>
              </a:rPr>
              <a:t>November 11 is the hard </a:t>
            </a:r>
            <a:r>
              <a:rPr lang="en-GB" sz="6000" dirty="0" err="1">
                <a:solidFill>
                  <a:schemeClr val="tx1"/>
                </a:solidFill>
              </a:rPr>
              <a:t>tapeout</a:t>
            </a:r>
            <a:r>
              <a:rPr lang="en-GB" sz="6000" dirty="0">
                <a:solidFill>
                  <a:schemeClr val="tx1"/>
                </a:solidFill>
              </a:rPr>
              <a:t> date provided by </a:t>
            </a:r>
            <a:r>
              <a:rPr lang="en-GB" sz="6000" dirty="0" err="1">
                <a:solidFill>
                  <a:schemeClr val="tx1"/>
                </a:solidFill>
              </a:rPr>
              <a:t>Efabless</a:t>
            </a:r>
            <a:endParaRPr lang="en-GB" sz="6000" dirty="0">
              <a:solidFill>
                <a:schemeClr val="tx1"/>
              </a:solidFill>
            </a:endParaRPr>
          </a:p>
          <a:p>
            <a:pPr lvl="1"/>
            <a:r>
              <a:rPr lang="en-GB" sz="6000" dirty="0">
                <a:solidFill>
                  <a:schemeClr val="tx1"/>
                </a:solidFill>
              </a:rPr>
              <a:t>Please plan according to the proposed activities: design submission and reviews (see schedule)</a:t>
            </a:r>
          </a:p>
          <a:p>
            <a:pPr lvl="1"/>
            <a:r>
              <a:rPr lang="en-GB" sz="6000" dirty="0">
                <a:solidFill>
                  <a:schemeClr val="tx1"/>
                </a:solidFill>
              </a:rPr>
              <a:t>Define a “minimum viable product” as soon as possible, e.g.:</a:t>
            </a:r>
          </a:p>
          <a:p>
            <a:pPr lvl="2"/>
            <a:r>
              <a:rPr lang="en-GB" sz="5400" dirty="0">
                <a:solidFill>
                  <a:schemeClr val="tx1"/>
                </a:solidFill>
              </a:rPr>
              <a:t>A working design based on open source IP for </a:t>
            </a:r>
            <a:r>
              <a:rPr lang="en-GB" sz="5400" dirty="0" err="1">
                <a:solidFill>
                  <a:schemeClr val="tx1"/>
                </a:solidFill>
              </a:rPr>
              <a:t>analog</a:t>
            </a:r>
            <a:endParaRPr lang="en-GB" sz="5400" dirty="0">
              <a:solidFill>
                <a:schemeClr val="tx1"/>
              </a:solidFill>
            </a:endParaRPr>
          </a:p>
          <a:p>
            <a:pPr lvl="2"/>
            <a:r>
              <a:rPr lang="en-GB" sz="5400" dirty="0">
                <a:solidFill>
                  <a:schemeClr val="tx1"/>
                </a:solidFill>
              </a:rPr>
              <a:t>Working Verilog code with the main functionality for digital</a:t>
            </a:r>
          </a:p>
          <a:p>
            <a:pPr lvl="2"/>
            <a:r>
              <a:rPr lang="en-US" sz="5400" dirty="0">
                <a:solidFill>
                  <a:schemeClr val="tx1"/>
                </a:solidFill>
              </a:rPr>
              <a:t>For inspiration: </a:t>
            </a:r>
            <a:r>
              <a:rPr lang="en-GB" sz="5400" dirty="0">
                <a:solidFill>
                  <a:schemeClr val="tx1"/>
                </a:solidFill>
              </a:rPr>
              <a:t>Open source designs – public projects in the </a:t>
            </a:r>
            <a:r>
              <a:rPr lang="en-GB" sz="5400" dirty="0" err="1">
                <a:solidFill>
                  <a:schemeClr val="tx1"/>
                </a:solidFill>
              </a:rPr>
              <a:t>efabless</a:t>
            </a:r>
            <a:r>
              <a:rPr lang="en-GB" sz="5400" dirty="0">
                <a:solidFill>
                  <a:schemeClr val="tx1"/>
                </a:solidFill>
              </a:rPr>
              <a:t> platform: https://platform.efabless.com/projects/public</a:t>
            </a:r>
          </a:p>
          <a:p>
            <a:pPr lvl="2"/>
            <a:r>
              <a:rPr lang="en-GB" sz="5400" dirty="0">
                <a:solidFill>
                  <a:schemeClr val="tx1"/>
                </a:solidFill>
              </a:rPr>
              <a:t>Also, join the OSS slack channel: https://join.skywater.tools</a:t>
            </a:r>
          </a:p>
          <a:p>
            <a:pPr lvl="2"/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48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Business Report 1 - green">
      <a:dk1>
        <a:srgbClr val="0F0C16"/>
      </a:dk1>
      <a:lt1>
        <a:srgbClr val="FEFFFE"/>
      </a:lt1>
      <a:dk2>
        <a:srgbClr val="151623"/>
      </a:dk2>
      <a:lt2>
        <a:srgbClr val="FEFFFE"/>
      </a:lt2>
      <a:accent1>
        <a:srgbClr val="A4EA78"/>
      </a:accent1>
      <a:accent2>
        <a:srgbClr val="9AE075"/>
      </a:accent2>
      <a:accent3>
        <a:srgbClr val="86D16F"/>
      </a:accent3>
      <a:accent4>
        <a:srgbClr val="6DBD66"/>
      </a:accent4>
      <a:accent5>
        <a:srgbClr val="3E414F"/>
      </a:accent5>
      <a:accent6>
        <a:srgbClr val="86D16F"/>
      </a:accent6>
      <a:hlink>
        <a:srgbClr val="A4EA78"/>
      </a:hlink>
      <a:folHlink>
        <a:srgbClr val="6DBD6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1350A60-E4A5-CC42-A5F1-71D887317FF6}">
  <we:reference id="98d6c1cd-d2ea-4e59-b3d5-7612ea4978eb" version="3.0.0.1" store="EXCatalog" storeType="EXCatalog"/>
  <we:alternateReferences>
    <we:reference id="WA104380907" version="3.0.0.1" store="en-MY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F01DDAC-9774-3644-8CCE-A654019E5223}">
  <we:reference id="a3b40b4f-8edf-490e-9df1-7e66f93912bf" version="1.1.0.0" store="EXCatalog" storeType="EXCatalog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48677</TotalTime>
  <Words>1039</Words>
  <Application>Microsoft Office PowerPoint</Application>
  <PresentationFormat>Custom</PresentationFormat>
  <Paragraphs>165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 Nova</vt:lpstr>
      <vt:lpstr>Arial Nova Light</vt:lpstr>
      <vt:lpstr>Calibri</vt:lpstr>
      <vt:lpstr>Merriweather Sans</vt:lpstr>
      <vt:lpstr>Noto Sans Symbols</vt:lpstr>
      <vt:lpstr>Open Sans</vt:lpstr>
      <vt:lpstr>Open Sans Semibold</vt:lpstr>
      <vt:lpstr>Poppins</vt:lpstr>
      <vt:lpstr>Poppins Medium</vt:lpstr>
      <vt:lpstr>Wingdings</vt:lpstr>
      <vt:lpstr>White</vt:lpstr>
      <vt:lpstr>PowerPoint Presentation</vt:lpstr>
      <vt:lpstr>PowerPoint Presentation</vt:lpstr>
      <vt:lpstr>Design-to-Tapeout Mentoring</vt:lpstr>
      <vt:lpstr>UNIC-CASS educational material</vt:lpstr>
      <vt:lpstr>Design-to-Tapeout Mentoring Team 2024</vt:lpstr>
      <vt:lpstr>Main Design-to-tapeout milestones</vt:lpstr>
      <vt:lpstr>Design-to-Tapeout Mentoring</vt:lpstr>
      <vt:lpstr>Design-to-Tapeout Mentoring</vt:lpstr>
      <vt:lpstr>Additional remarks I</vt:lpstr>
      <vt:lpstr>Additional remarks II</vt:lpstr>
      <vt:lpstr>Additional remarks III</vt:lpstr>
      <vt:lpstr>Current actions by design teams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Brittian Parkinson</dc:creator>
  <cp:lastModifiedBy>Jorge Marin</cp:lastModifiedBy>
  <cp:revision>499</cp:revision>
  <cp:lastPrinted>2022-09-28T06:58:50Z</cp:lastPrinted>
  <dcterms:created xsi:type="dcterms:W3CDTF">2018-11-08T20:28:03Z</dcterms:created>
  <dcterms:modified xsi:type="dcterms:W3CDTF">2024-09-11T12:58:11Z</dcterms:modified>
</cp:coreProperties>
</file>