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200" r:id="rId2"/>
    <p:sldId id="849" r:id="rId3"/>
    <p:sldId id="273" r:id="rId4"/>
    <p:sldId id="1188" r:id="rId5"/>
    <p:sldId id="346" r:id="rId6"/>
    <p:sldId id="1222" r:id="rId7"/>
    <p:sldId id="1189" r:id="rId8"/>
    <p:sldId id="1191" r:id="rId9"/>
    <p:sldId id="1195" r:id="rId10"/>
    <p:sldId id="1196" r:id="rId11"/>
    <p:sldId id="1197" r:id="rId12"/>
    <p:sldId id="1206" r:id="rId13"/>
    <p:sldId id="1198" r:id="rId14"/>
    <p:sldId id="1193" r:id="rId15"/>
    <p:sldId id="1223" r:id="rId16"/>
    <p:sldId id="1224" r:id="rId17"/>
    <p:sldId id="1225" r:id="rId18"/>
    <p:sldId id="1226" r:id="rId19"/>
    <p:sldId id="1227" r:id="rId20"/>
    <p:sldId id="1228" r:id="rId21"/>
    <p:sldId id="1229" r:id="rId22"/>
    <p:sldId id="1230" r:id="rId23"/>
    <p:sldId id="1231" r:id="rId24"/>
    <p:sldId id="1232" r:id="rId25"/>
    <p:sldId id="1233" r:id="rId26"/>
    <p:sldId id="1234" r:id="rId27"/>
    <p:sldId id="1235" r:id="rId28"/>
    <p:sldId id="1210" r:id="rId29"/>
    <p:sldId id="1318" r:id="rId30"/>
    <p:sldId id="1335" r:id="rId31"/>
    <p:sldId id="1336" r:id="rId32"/>
    <p:sldId id="1337" r:id="rId33"/>
    <p:sldId id="1324" r:id="rId34"/>
    <p:sldId id="1325" r:id="rId35"/>
    <p:sldId id="1333" r:id="rId36"/>
    <p:sldId id="1334" r:id="rId37"/>
    <p:sldId id="1216" r:id="rId38"/>
    <p:sldId id="258" r:id="rId39"/>
    <p:sldId id="259" r:id="rId40"/>
    <p:sldId id="260" r:id="rId41"/>
    <p:sldId id="261" r:id="rId42"/>
    <p:sldId id="343" r:id="rId43"/>
  </p:sldIdLst>
  <p:sldSz cx="24384000" cy="13716000"/>
  <p:notesSz cx="7099300" cy="10234613"/>
  <p:defaultTextStyle>
    <a:defPPr>
      <a:defRPr lang="x-none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1B6DC7"/>
    <a:srgbClr val="46527E"/>
    <a:srgbClr val="32632D"/>
    <a:srgbClr val="82B5EE"/>
    <a:srgbClr val="61A2E9"/>
    <a:srgbClr val="ADC2D9"/>
    <a:srgbClr val="415461"/>
    <a:srgbClr val="565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98" autoAdjust="0"/>
    <p:restoredTop sz="93803" autoAdjust="0"/>
  </p:normalViewPr>
  <p:slideViewPr>
    <p:cSldViewPr showGuides="1">
      <p:cViewPr varScale="1">
        <p:scale>
          <a:sx n="50" d="100"/>
          <a:sy n="50" d="100"/>
        </p:scale>
        <p:origin x="208" y="50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2" d="100"/>
        <a:sy n="72" d="100"/>
      </p:scale>
      <p:origin x="0" y="6180"/>
    </p:cViewPr>
  </p:sorterViewPr>
  <p:notesViewPr>
    <p:cSldViewPr>
      <p:cViewPr varScale="1">
        <p:scale>
          <a:sx n="73" d="100"/>
          <a:sy n="73" d="100"/>
        </p:scale>
        <p:origin x="307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1969A-3F86-45F6-9FB1-2BB47172F390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C47DA-BAA3-4BE7-B9EF-AB01E6AAC8B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ASIC</a:t>
          </a:r>
        </a:p>
      </dgm:t>
    </dgm:pt>
    <dgm:pt modelId="{5176A1FF-7C41-47D7-84A2-D566B4EFEE23}" type="parTrans" cxnId="{DEF81354-5CEB-453D-9823-828A7EFF32F8}">
      <dgm:prSet/>
      <dgm:spPr/>
      <dgm:t>
        <a:bodyPr/>
        <a:lstStyle/>
        <a:p>
          <a:endParaRPr lang="en-US"/>
        </a:p>
      </dgm:t>
    </dgm:pt>
    <dgm:pt modelId="{10EDBB04-A7D4-47D9-AD59-A82DB85D3CB2}" type="sibTrans" cxnId="{DEF81354-5CEB-453D-9823-828A7EFF32F8}">
      <dgm:prSet/>
      <dgm:spPr/>
      <dgm:t>
        <a:bodyPr/>
        <a:lstStyle/>
        <a:p>
          <a:endParaRPr lang="en-US"/>
        </a:p>
      </dgm:t>
    </dgm:pt>
    <dgm:pt modelId="{ACB5696F-C0F5-479C-A793-63E2FC7F3F53}">
      <dgm:prSet phldrT="[Text]"/>
      <dgm:spPr/>
      <dgm:t>
        <a:bodyPr/>
        <a:lstStyle/>
        <a:p>
          <a:r>
            <a:rPr lang="en-US" dirty="0"/>
            <a:t>RTL/IP libraries</a:t>
          </a:r>
        </a:p>
      </dgm:t>
    </dgm:pt>
    <dgm:pt modelId="{0F6894CF-0751-49B9-85D0-21B55DF87A4F}" type="parTrans" cxnId="{2375D718-7CCD-4537-8DF9-77BDB18A3291}">
      <dgm:prSet/>
      <dgm:spPr/>
      <dgm:t>
        <a:bodyPr/>
        <a:lstStyle/>
        <a:p>
          <a:endParaRPr lang="en-US"/>
        </a:p>
      </dgm:t>
    </dgm:pt>
    <dgm:pt modelId="{D755E56B-70C7-402F-88B3-380396F5475C}" type="sibTrans" cxnId="{2375D718-7CCD-4537-8DF9-77BDB18A3291}">
      <dgm:prSet/>
      <dgm:spPr/>
      <dgm:t>
        <a:bodyPr/>
        <a:lstStyle/>
        <a:p>
          <a:endParaRPr lang="en-US"/>
        </a:p>
      </dgm:t>
    </dgm:pt>
    <dgm:pt modelId="{B5370012-9BC1-4178-B3D3-E3B6AD33F942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PDK Data</a:t>
          </a:r>
        </a:p>
      </dgm:t>
    </dgm:pt>
    <dgm:pt modelId="{58CEF1C6-CA77-4988-BB01-34E5598798F2}" type="parTrans" cxnId="{F88C8410-43D0-4190-9D20-4B07D3EDF9C7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53D637F8-5A24-4AAC-A1BE-774942555EC1}" type="sibTrans" cxnId="{F88C8410-43D0-4190-9D20-4B07D3EDF9C7}">
      <dgm:prSet/>
      <dgm:spPr/>
      <dgm:t>
        <a:bodyPr/>
        <a:lstStyle/>
        <a:p>
          <a:endParaRPr lang="en-US"/>
        </a:p>
      </dgm:t>
    </dgm:pt>
    <dgm:pt modelId="{09EF4ACD-5464-43F3-9E0C-A6701AA14CD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EDA Tools</a:t>
          </a:r>
        </a:p>
      </dgm:t>
    </dgm:pt>
    <dgm:pt modelId="{7089B45A-3EFC-4B31-8A00-8209EFDEB2DA}" type="parTrans" cxnId="{D8377FC5-32F9-490E-877A-B18B4A93A8B3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07B1ED0-A66A-4345-828F-32053D1F6C94}" type="sibTrans" cxnId="{D8377FC5-32F9-490E-877A-B18B4A93A8B3}">
      <dgm:prSet/>
      <dgm:spPr/>
      <dgm:t>
        <a:bodyPr/>
        <a:lstStyle/>
        <a:p>
          <a:endParaRPr lang="en-US"/>
        </a:p>
      </dgm:t>
    </dgm:pt>
    <dgm:pt modelId="{9563C7A5-EC52-4F0B-860D-F8F9690B970B}" type="pres">
      <dgm:prSet presAssocID="{8451969A-3F86-45F6-9FB1-2BB47172F39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38BAD7-3046-4C20-B323-4B1112FC386A}" type="pres">
      <dgm:prSet presAssocID="{CA9C47DA-BAA3-4BE7-B9EF-AB01E6AAC8B5}" presName="centerShape" presStyleLbl="node0" presStyleIdx="0" presStyleCnt="1"/>
      <dgm:spPr/>
    </dgm:pt>
    <dgm:pt modelId="{60DC4BB6-F2FB-4EA7-9944-F26253DDF05A}" type="pres">
      <dgm:prSet presAssocID="{0F6894CF-0751-49B9-85D0-21B55DF87A4F}" presName="parTrans" presStyleLbl="sibTrans2D1" presStyleIdx="0" presStyleCnt="3" custFlipVert="1" custFlipHor="1"/>
      <dgm:spPr/>
    </dgm:pt>
    <dgm:pt modelId="{6850B957-3437-450F-A56A-4E844F6EA11D}" type="pres">
      <dgm:prSet presAssocID="{0F6894CF-0751-49B9-85D0-21B55DF87A4F}" presName="connectorText" presStyleLbl="sibTrans2D1" presStyleIdx="0" presStyleCnt="3"/>
      <dgm:spPr/>
    </dgm:pt>
    <dgm:pt modelId="{C9F4021C-A33E-4248-BFC8-3DA1FDD3B224}" type="pres">
      <dgm:prSet presAssocID="{ACB5696F-C0F5-479C-A793-63E2FC7F3F53}" presName="node" presStyleLbl="node1" presStyleIdx="0" presStyleCnt="3" custRadScaleRad="100870" custRadScaleInc="-11572">
        <dgm:presLayoutVars>
          <dgm:bulletEnabled val="1"/>
        </dgm:presLayoutVars>
      </dgm:prSet>
      <dgm:spPr/>
    </dgm:pt>
    <dgm:pt modelId="{CFAE4C52-6441-45C2-BD59-189CA926BF50}" type="pres">
      <dgm:prSet presAssocID="{58CEF1C6-CA77-4988-BB01-34E5598798F2}" presName="parTrans" presStyleLbl="sibTrans2D1" presStyleIdx="1" presStyleCnt="3" custAng="6747203" custFlipVert="1"/>
      <dgm:spPr/>
    </dgm:pt>
    <dgm:pt modelId="{4B0CC48E-E417-467F-A5BA-72620D077B6D}" type="pres">
      <dgm:prSet presAssocID="{58CEF1C6-CA77-4988-BB01-34E5598798F2}" presName="connectorText" presStyleLbl="sibTrans2D1" presStyleIdx="1" presStyleCnt="3"/>
      <dgm:spPr/>
    </dgm:pt>
    <dgm:pt modelId="{32EF1095-B6A3-4CB6-B90D-F7CE49570D92}" type="pres">
      <dgm:prSet presAssocID="{B5370012-9BC1-4178-B3D3-E3B6AD33F942}" presName="node" presStyleLbl="node1" presStyleIdx="1" presStyleCnt="3">
        <dgm:presLayoutVars>
          <dgm:bulletEnabled val="1"/>
        </dgm:presLayoutVars>
      </dgm:prSet>
      <dgm:spPr/>
    </dgm:pt>
    <dgm:pt modelId="{329E816E-39E9-4944-8EED-2031C57497DC}" type="pres">
      <dgm:prSet presAssocID="{7089B45A-3EFC-4B31-8A00-8209EFDEB2DA}" presName="parTrans" presStyleLbl="sibTrans2D1" presStyleIdx="2" presStyleCnt="3" custAng="4531292" custFlipHor="1"/>
      <dgm:spPr/>
    </dgm:pt>
    <dgm:pt modelId="{AE0004C1-282D-43BB-A1C4-B8652E2BCC6A}" type="pres">
      <dgm:prSet presAssocID="{7089B45A-3EFC-4B31-8A00-8209EFDEB2DA}" presName="connectorText" presStyleLbl="sibTrans2D1" presStyleIdx="2" presStyleCnt="3"/>
      <dgm:spPr/>
    </dgm:pt>
    <dgm:pt modelId="{A2A70A1A-6174-4843-BB14-81A696D30A58}" type="pres">
      <dgm:prSet presAssocID="{09EF4ACD-5464-43F3-9E0C-A6701AA14CD7}" presName="node" presStyleLbl="node1" presStyleIdx="2" presStyleCnt="3">
        <dgm:presLayoutVars>
          <dgm:bulletEnabled val="1"/>
        </dgm:presLayoutVars>
      </dgm:prSet>
      <dgm:spPr/>
    </dgm:pt>
  </dgm:ptLst>
  <dgm:cxnLst>
    <dgm:cxn modelId="{F88C8410-43D0-4190-9D20-4B07D3EDF9C7}" srcId="{CA9C47DA-BAA3-4BE7-B9EF-AB01E6AAC8B5}" destId="{B5370012-9BC1-4178-B3D3-E3B6AD33F942}" srcOrd="1" destOrd="0" parTransId="{58CEF1C6-CA77-4988-BB01-34E5598798F2}" sibTransId="{53D637F8-5A24-4AAC-A1BE-774942555EC1}"/>
    <dgm:cxn modelId="{38D25B16-8781-4547-A2B6-11A0725EA16C}" type="presOf" srcId="{8451969A-3F86-45F6-9FB1-2BB47172F390}" destId="{9563C7A5-EC52-4F0B-860D-F8F9690B970B}" srcOrd="0" destOrd="0" presId="urn:microsoft.com/office/officeart/2005/8/layout/radial5"/>
    <dgm:cxn modelId="{2375D718-7CCD-4537-8DF9-77BDB18A3291}" srcId="{CA9C47DA-BAA3-4BE7-B9EF-AB01E6AAC8B5}" destId="{ACB5696F-C0F5-479C-A793-63E2FC7F3F53}" srcOrd="0" destOrd="0" parTransId="{0F6894CF-0751-49B9-85D0-21B55DF87A4F}" sibTransId="{D755E56B-70C7-402F-88B3-380396F5475C}"/>
    <dgm:cxn modelId="{316DED29-DCA6-4837-98C4-D18B1D481781}" type="presOf" srcId="{B5370012-9BC1-4178-B3D3-E3B6AD33F942}" destId="{32EF1095-B6A3-4CB6-B90D-F7CE49570D92}" srcOrd="0" destOrd="0" presId="urn:microsoft.com/office/officeart/2005/8/layout/radial5"/>
    <dgm:cxn modelId="{743BAC39-AAF5-44FA-A52D-B917D088AC70}" type="presOf" srcId="{09EF4ACD-5464-43F3-9E0C-A6701AA14CD7}" destId="{A2A70A1A-6174-4843-BB14-81A696D30A58}" srcOrd="0" destOrd="0" presId="urn:microsoft.com/office/officeart/2005/8/layout/radial5"/>
    <dgm:cxn modelId="{10DDA040-6E59-4491-AE80-0A090B80A0EF}" type="presOf" srcId="{58CEF1C6-CA77-4988-BB01-34E5598798F2}" destId="{4B0CC48E-E417-467F-A5BA-72620D077B6D}" srcOrd="1" destOrd="0" presId="urn:microsoft.com/office/officeart/2005/8/layout/radial5"/>
    <dgm:cxn modelId="{34E72047-0272-4C6E-8CF1-97A24ACB7F63}" type="presOf" srcId="{CA9C47DA-BAA3-4BE7-B9EF-AB01E6AAC8B5}" destId="{8838BAD7-3046-4C20-B323-4B1112FC386A}" srcOrd="0" destOrd="0" presId="urn:microsoft.com/office/officeart/2005/8/layout/radial5"/>
    <dgm:cxn modelId="{FE64E74C-D8D3-4F4E-8B68-1CC67F084C8F}" type="presOf" srcId="{0F6894CF-0751-49B9-85D0-21B55DF87A4F}" destId="{6850B957-3437-450F-A56A-4E844F6EA11D}" srcOrd="1" destOrd="0" presId="urn:microsoft.com/office/officeart/2005/8/layout/radial5"/>
    <dgm:cxn modelId="{DEF81354-5CEB-453D-9823-828A7EFF32F8}" srcId="{8451969A-3F86-45F6-9FB1-2BB47172F390}" destId="{CA9C47DA-BAA3-4BE7-B9EF-AB01E6AAC8B5}" srcOrd="0" destOrd="0" parTransId="{5176A1FF-7C41-47D7-84A2-D566B4EFEE23}" sibTransId="{10EDBB04-A7D4-47D9-AD59-A82DB85D3CB2}"/>
    <dgm:cxn modelId="{3ACD9655-D57B-4BAC-86A3-80F9EED8014E}" type="presOf" srcId="{7089B45A-3EFC-4B31-8A00-8209EFDEB2DA}" destId="{329E816E-39E9-4944-8EED-2031C57497DC}" srcOrd="0" destOrd="0" presId="urn:microsoft.com/office/officeart/2005/8/layout/radial5"/>
    <dgm:cxn modelId="{0B55EE61-40F5-4792-A3CB-B494583A8B41}" type="presOf" srcId="{0F6894CF-0751-49B9-85D0-21B55DF87A4F}" destId="{60DC4BB6-F2FB-4EA7-9944-F26253DDF05A}" srcOrd="0" destOrd="0" presId="urn:microsoft.com/office/officeart/2005/8/layout/radial5"/>
    <dgm:cxn modelId="{916C1572-ACEF-4068-A6DF-EC9BD864956E}" type="presOf" srcId="{ACB5696F-C0F5-479C-A793-63E2FC7F3F53}" destId="{C9F4021C-A33E-4248-BFC8-3DA1FDD3B224}" srcOrd="0" destOrd="0" presId="urn:microsoft.com/office/officeart/2005/8/layout/radial5"/>
    <dgm:cxn modelId="{5FD4C281-E2AD-4219-9377-C7922685C775}" type="presOf" srcId="{58CEF1C6-CA77-4988-BB01-34E5598798F2}" destId="{CFAE4C52-6441-45C2-BD59-189CA926BF50}" srcOrd="0" destOrd="0" presId="urn:microsoft.com/office/officeart/2005/8/layout/radial5"/>
    <dgm:cxn modelId="{31B11FA9-B5FB-4BFE-85CD-211F5B110554}" type="presOf" srcId="{7089B45A-3EFC-4B31-8A00-8209EFDEB2DA}" destId="{AE0004C1-282D-43BB-A1C4-B8652E2BCC6A}" srcOrd="1" destOrd="0" presId="urn:microsoft.com/office/officeart/2005/8/layout/radial5"/>
    <dgm:cxn modelId="{D8377FC5-32F9-490E-877A-B18B4A93A8B3}" srcId="{CA9C47DA-BAA3-4BE7-B9EF-AB01E6AAC8B5}" destId="{09EF4ACD-5464-43F3-9E0C-A6701AA14CD7}" srcOrd="2" destOrd="0" parTransId="{7089B45A-3EFC-4B31-8A00-8209EFDEB2DA}" sibTransId="{907B1ED0-A66A-4345-828F-32053D1F6C94}"/>
    <dgm:cxn modelId="{A66BD498-B3DD-4638-AA5A-C22C243E1ADE}" type="presParOf" srcId="{9563C7A5-EC52-4F0B-860D-F8F9690B970B}" destId="{8838BAD7-3046-4C20-B323-4B1112FC386A}" srcOrd="0" destOrd="0" presId="urn:microsoft.com/office/officeart/2005/8/layout/radial5"/>
    <dgm:cxn modelId="{D033ACB8-058A-40AE-BB3B-E692941EE3A1}" type="presParOf" srcId="{9563C7A5-EC52-4F0B-860D-F8F9690B970B}" destId="{60DC4BB6-F2FB-4EA7-9944-F26253DDF05A}" srcOrd="1" destOrd="0" presId="urn:microsoft.com/office/officeart/2005/8/layout/radial5"/>
    <dgm:cxn modelId="{8289F0D4-2307-4334-95B3-E4C8E1C04CD6}" type="presParOf" srcId="{60DC4BB6-F2FB-4EA7-9944-F26253DDF05A}" destId="{6850B957-3437-450F-A56A-4E844F6EA11D}" srcOrd="0" destOrd="0" presId="urn:microsoft.com/office/officeart/2005/8/layout/radial5"/>
    <dgm:cxn modelId="{A0330C42-EAF8-4C13-818C-EC36CB844A54}" type="presParOf" srcId="{9563C7A5-EC52-4F0B-860D-F8F9690B970B}" destId="{C9F4021C-A33E-4248-BFC8-3DA1FDD3B224}" srcOrd="2" destOrd="0" presId="urn:microsoft.com/office/officeart/2005/8/layout/radial5"/>
    <dgm:cxn modelId="{CC6B32B8-8830-4B85-BC08-5DA7D73D63D9}" type="presParOf" srcId="{9563C7A5-EC52-4F0B-860D-F8F9690B970B}" destId="{CFAE4C52-6441-45C2-BD59-189CA926BF50}" srcOrd="3" destOrd="0" presId="urn:microsoft.com/office/officeart/2005/8/layout/radial5"/>
    <dgm:cxn modelId="{A0FC3BAA-D787-429A-8A14-F839AA81D623}" type="presParOf" srcId="{CFAE4C52-6441-45C2-BD59-189CA926BF50}" destId="{4B0CC48E-E417-467F-A5BA-72620D077B6D}" srcOrd="0" destOrd="0" presId="urn:microsoft.com/office/officeart/2005/8/layout/radial5"/>
    <dgm:cxn modelId="{F5239AD1-D804-47F3-A8E5-270D7A6D778C}" type="presParOf" srcId="{9563C7A5-EC52-4F0B-860D-F8F9690B970B}" destId="{32EF1095-B6A3-4CB6-B90D-F7CE49570D92}" srcOrd="4" destOrd="0" presId="urn:microsoft.com/office/officeart/2005/8/layout/radial5"/>
    <dgm:cxn modelId="{C55DF3A0-ABF3-472C-A507-241371A7A2D9}" type="presParOf" srcId="{9563C7A5-EC52-4F0B-860D-F8F9690B970B}" destId="{329E816E-39E9-4944-8EED-2031C57497DC}" srcOrd="5" destOrd="0" presId="urn:microsoft.com/office/officeart/2005/8/layout/radial5"/>
    <dgm:cxn modelId="{F46FE61C-FA1F-45D3-BC35-8B42039C43BB}" type="presParOf" srcId="{329E816E-39E9-4944-8EED-2031C57497DC}" destId="{AE0004C1-282D-43BB-A1C4-B8652E2BCC6A}" srcOrd="0" destOrd="0" presId="urn:microsoft.com/office/officeart/2005/8/layout/radial5"/>
    <dgm:cxn modelId="{55A9E579-C8DE-4442-A297-B1AE0C8DCC1D}" type="presParOf" srcId="{9563C7A5-EC52-4F0B-860D-F8F9690B970B}" destId="{A2A70A1A-6174-4843-BB14-81A696D30A5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8BAD7-3046-4C20-B323-4B1112FC386A}">
      <dsp:nvSpPr>
        <dsp:cNvPr id="0" name=""/>
        <dsp:cNvSpPr/>
      </dsp:nvSpPr>
      <dsp:spPr>
        <a:xfrm>
          <a:off x="5905011" y="361728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ASIC</a:t>
          </a:r>
        </a:p>
      </dsp:txBody>
      <dsp:txXfrm>
        <a:off x="6283235" y="3995504"/>
        <a:ext cx="1826225" cy="1826225"/>
      </dsp:txXfrm>
    </dsp:sp>
    <dsp:sp modelId="{60DC4BB6-F2FB-4EA7-9944-F26253DDF05A}">
      <dsp:nvSpPr>
        <dsp:cNvPr id="0" name=""/>
        <dsp:cNvSpPr/>
      </dsp:nvSpPr>
      <dsp:spPr>
        <a:xfrm rot="15783408" flipH="1" flipV="1">
          <a:off x="6696771" y="2676732"/>
          <a:ext cx="562497" cy="878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 rot="10800000">
        <a:off x="6770946" y="2768598"/>
        <a:ext cx="393748" cy="526865"/>
      </dsp:txXfrm>
    </dsp:sp>
    <dsp:sp modelId="{C9F4021C-A33E-4248-BFC8-3DA1FDD3B224}">
      <dsp:nvSpPr>
        <dsp:cNvPr id="0" name=""/>
        <dsp:cNvSpPr/>
      </dsp:nvSpPr>
      <dsp:spPr>
        <a:xfrm>
          <a:off x="5464506" y="13"/>
          <a:ext cx="2582673" cy="2582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RTL/IP libraries</a:t>
          </a:r>
        </a:p>
      </dsp:txBody>
      <dsp:txXfrm>
        <a:off x="5842730" y="378237"/>
        <a:ext cx="1826225" cy="1826225"/>
      </dsp:txXfrm>
    </dsp:sp>
    <dsp:sp modelId="{CFAE4C52-6441-45C2-BD59-189CA926BF50}">
      <dsp:nvSpPr>
        <dsp:cNvPr id="0" name=""/>
        <dsp:cNvSpPr/>
      </dsp:nvSpPr>
      <dsp:spPr>
        <a:xfrm rot="13052797" flipV="1">
          <a:off x="8474333" y="5364978"/>
          <a:ext cx="545840" cy="878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 rot="-10800000">
        <a:off x="8621125" y="5590496"/>
        <a:ext cx="382088" cy="526865"/>
      </dsp:txXfrm>
    </dsp:sp>
    <dsp:sp modelId="{32EF1095-B6A3-4CB6-B90D-F7CE49570D92}">
      <dsp:nvSpPr>
        <dsp:cNvPr id="0" name=""/>
        <dsp:cNvSpPr/>
      </dsp:nvSpPr>
      <dsp:spPr>
        <a:xfrm>
          <a:off x="9033580" y="542356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PDK Data</a:t>
          </a:r>
        </a:p>
      </dsp:txBody>
      <dsp:txXfrm>
        <a:off x="9411804" y="5801784"/>
        <a:ext cx="1826225" cy="1826225"/>
      </dsp:txXfrm>
    </dsp:sp>
    <dsp:sp modelId="{329E816E-39E9-4944-8EED-2031C57497DC}">
      <dsp:nvSpPr>
        <dsp:cNvPr id="0" name=""/>
        <dsp:cNvSpPr/>
      </dsp:nvSpPr>
      <dsp:spPr>
        <a:xfrm rot="8068708" flipH="1">
          <a:off x="5372521" y="5364978"/>
          <a:ext cx="545840" cy="878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 rot="10800000">
        <a:off x="5397031" y="5599020"/>
        <a:ext cx="382088" cy="526865"/>
      </dsp:txXfrm>
    </dsp:sp>
    <dsp:sp modelId="{A2A70A1A-6174-4843-BB14-81A696D30A58}">
      <dsp:nvSpPr>
        <dsp:cNvPr id="0" name=""/>
        <dsp:cNvSpPr/>
      </dsp:nvSpPr>
      <dsp:spPr>
        <a:xfrm>
          <a:off x="2776441" y="542356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EDA Tools</a:t>
          </a:r>
        </a:p>
      </dsp:txBody>
      <dsp:txXfrm>
        <a:off x="3154665" y="5801784"/>
        <a:ext cx="1826225" cy="1826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42DF6680-5C3E-D44D-B5F7-CD83A7367BB1}" type="datetimeFigureOut">
              <a:rPr lang="en-US" altLang="x-none"/>
              <a:pPr/>
              <a:t>8/12/24</a:t>
            </a:fld>
            <a:endParaRPr lang="en-US" alt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5AE6BB5D-973D-1449-80C8-3885C2A1F8AC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841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6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Synchronous weekly meeting + recording</a:t>
            </a:r>
          </a:p>
          <a:p>
            <a:r>
              <a:rPr lang="en-GB" dirty="0"/>
              <a:t> NOTE: weekly is too often, once every two weeks</a:t>
            </a:r>
          </a:p>
          <a:p>
            <a:r>
              <a:rPr lang="en-GB" dirty="0"/>
              <a:t> NOTE: Longer schedule </a:t>
            </a:r>
            <a:r>
              <a:rPr lang="en-GB" dirty="0">
                <a:sym typeface="Wingdings" panose="05000000000000000000" pitchFamily="2" charset="2"/>
              </a:rPr>
              <a:t> URGENT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67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Synchronous weekly meeting + recording</a:t>
            </a:r>
          </a:p>
          <a:p>
            <a:r>
              <a:rPr lang="en-GB" dirty="0"/>
              <a:t> NOTE: weekly is too often, once every two weeks</a:t>
            </a:r>
          </a:p>
          <a:p>
            <a:r>
              <a:rPr lang="en-GB" dirty="0"/>
              <a:t> NOTE: Longer schedule </a:t>
            </a:r>
            <a:r>
              <a:rPr lang="en-GB" dirty="0">
                <a:sym typeface="Wingdings" panose="05000000000000000000" pitchFamily="2" charset="2"/>
              </a:rPr>
              <a:t> URGENT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136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22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:notes"/>
          <p:cNvSpPr txBox="1"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:notes"/>
          <p:cNvSpPr txBox="1"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20fb62204_0_42:notes"/>
          <p:cNvSpPr txBox="1">
            <a:spLocks noGrp="1"/>
          </p:cNvSpPr>
          <p:nvPr>
            <p:ph type="body" idx="1"/>
          </p:nvPr>
        </p:nvSpPr>
        <p:spPr>
          <a:xfrm>
            <a:off x="946574" y="4861441"/>
            <a:ext cx="5206200" cy="4605600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f20fb6220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20fb62204_0_6:notes"/>
          <p:cNvSpPr txBox="1">
            <a:spLocks noGrp="1"/>
          </p:cNvSpPr>
          <p:nvPr>
            <p:ph type="body" idx="1"/>
          </p:nvPr>
        </p:nvSpPr>
        <p:spPr>
          <a:xfrm>
            <a:off x="946574" y="4861441"/>
            <a:ext cx="5206200" cy="4605600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f20fb6220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4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ea.ieee.org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-board/meeting-agendas-minutes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Consolidate program – Internalize volunteers -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310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3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8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6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is UNIC-CASS (Aim, Synergy with SSCS, Benefit)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UNIC-CASS Calendar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program (Education, Mentoring, Chip </a:t>
            </a:r>
            <a:r>
              <a:rPr lang="en-US" sz="2400" dirty="0" err="1"/>
              <a:t>bringup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2023 UNIC-CASS submission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Whos’ who in UNIC-CASS</a:t>
            </a:r>
          </a:p>
        </p:txBody>
      </p:sp>
    </p:spTree>
    <p:extLst>
      <p:ext uri="{BB962C8B-B14F-4D97-AF65-F5344CB8AC3E}">
        <p14:creationId xmlns:p14="http://schemas.microsoft.com/office/powerpoint/2010/main" val="103910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1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89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2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29" y="1084831"/>
            <a:ext cx="22749765" cy="1354562"/>
          </a:xfrm>
        </p:spPr>
        <p:txBody>
          <a:bodyPr/>
          <a:lstStyle>
            <a:lvl1pPr>
              <a:lnSpc>
                <a:spcPct val="100000"/>
              </a:lnSpc>
              <a:defRPr sz="6000" b="0" i="0">
                <a:solidFill>
                  <a:srgbClr val="FFFFFF"/>
                </a:solidFill>
                <a:latin typeface="Calibri" panose="020F0502020204030204" pitchFamily="34" charset="0"/>
                <a:ea typeface="Open Sans Light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889" y="4049688"/>
            <a:ext cx="20162240" cy="7704856"/>
          </a:xfrm>
        </p:spPr>
        <p:txBody>
          <a:bodyPr/>
          <a:lstStyle>
            <a:lvl1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22748875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E424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36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80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22777176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029EB264-65DE-DD49-A8CC-41DBB245A5C0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89502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793630" y="1130843"/>
            <a:ext cx="22749765" cy="104301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6933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3733"/>
            </a:lvl2pPr>
            <a:lvl3pPr lvl="2" indent="0">
              <a:spcBef>
                <a:spcPts val="0"/>
              </a:spcBef>
              <a:buSzPct val="78571"/>
              <a:buNone/>
              <a:defRPr sz="3733"/>
            </a:lvl3pPr>
            <a:lvl4pPr lvl="3" indent="0">
              <a:spcBef>
                <a:spcPts val="0"/>
              </a:spcBef>
              <a:buSzPct val="78571"/>
              <a:buNone/>
              <a:defRPr sz="3733"/>
            </a:lvl4pPr>
            <a:lvl5pPr lvl="4" indent="0">
              <a:spcBef>
                <a:spcPts val="0"/>
              </a:spcBef>
              <a:buSzPct val="78571"/>
              <a:buNone/>
              <a:defRPr sz="3733"/>
            </a:lvl5pPr>
            <a:lvl6pPr lvl="5" indent="0">
              <a:spcBef>
                <a:spcPts val="0"/>
              </a:spcBef>
              <a:buSzPct val="78571"/>
              <a:buNone/>
              <a:defRPr sz="3733"/>
            </a:lvl6pPr>
            <a:lvl7pPr lvl="6" indent="0">
              <a:spcBef>
                <a:spcPts val="0"/>
              </a:spcBef>
              <a:buSzPct val="78571"/>
              <a:buNone/>
              <a:defRPr sz="3733"/>
            </a:lvl7pPr>
            <a:lvl8pPr lvl="7" indent="0">
              <a:spcBef>
                <a:spcPts val="0"/>
              </a:spcBef>
              <a:buSzPct val="78571"/>
              <a:buNone/>
              <a:defRPr sz="3733"/>
            </a:lvl8pPr>
            <a:lvl9pPr lvl="8" indent="0">
              <a:spcBef>
                <a:spcPts val="0"/>
              </a:spcBef>
              <a:buSzPct val="78571"/>
              <a:buNone/>
              <a:defRPr sz="3733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793630" y="2398220"/>
            <a:ext cx="22749765" cy="84531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2133"/>
              </a:spcBef>
              <a:buClr>
                <a:srgbClr val="7F7F7F"/>
              </a:buClr>
              <a:buSzPct val="100000"/>
              <a:buFont typeface="Arial"/>
              <a:buNone/>
              <a:defRPr sz="4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11" marR="0" lvl="1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23" marR="0" lvl="2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34" marR="0" lvl="3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46" marR="0" lvl="4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57" marR="0" lvl="5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69" marR="0" lvl="6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80" marR="0" lvl="7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91" marR="0" lvl="8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793630" y="3651252"/>
            <a:ext cx="22749765" cy="8287709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914411" marR="0" lvl="0" indent="-745076" algn="l" rtl="0">
              <a:lnSpc>
                <a:spcPct val="90000"/>
              </a:lnSpc>
              <a:spcBef>
                <a:spcPts val="2133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91753" marR="0" lvl="1" indent="-440272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506165" marR="0" lvl="2" indent="-474139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318975" marR="0" lvl="3" indent="-406405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233386" marR="0" lvl="4" indent="-406405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046196" marR="0" lvl="5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960608" marR="0" lvl="6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875019" marR="0" lvl="7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789431" marR="0" lvl="8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7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chemeClr val="accent4">
                <a:lumMod val="50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793630" y="1084831"/>
            <a:ext cx="22749764" cy="159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793630" y="3473624"/>
            <a:ext cx="22749764" cy="8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22748875" y="12640096"/>
            <a:ext cx="895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eaLnBrk="1"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83012394-0000-AC47-9758-C9AABE0F376A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E44AAC8-8AC2-60A4-AC03-8CB1230C69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672720" y="319521"/>
            <a:ext cx="5351240" cy="153062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4" r:id="rId2"/>
    <p:sldLayoutId id="2147483825" r:id="rId3"/>
    <p:sldLayoutId id="2147483826" r:id="rId4"/>
    <p:sldLayoutId id="2147483827" r:id="rId5"/>
  </p:sldLayoutIdLst>
  <p:hf hdr="0" ftr="0" dt="0"/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6000" b="0" i="0" kern="1200">
          <a:solidFill>
            <a:schemeClr val="tx1"/>
          </a:solidFill>
          <a:latin typeface="Calibri" panose="020F0502020204030204" pitchFamily="34" charset="0"/>
          <a:ea typeface="Open Sans Light" charset="0"/>
          <a:cs typeface="Calibri" panose="020F0502020204030204" pitchFamily="34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ml.ieee-cas.org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nic-cass.github.io/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s://github.com/unic-cass/unic-cass.github.io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ic-cass.slack.com/" TargetMode="External"/><Relationship Id="rId5" Type="http://schemas.openxmlformats.org/officeDocument/2006/relationships/hyperlink" Target="https://ieee-cas.org/unic-cass-mentoring-session-recordings-presentations" TargetMode="Externa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efabless.com/chipignite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IEEE-CAS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unic-cas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eee-cas.org/universalization-ic-design-cass-unic-cass" TargetMode="External"/><Relationship Id="rId5" Type="http://schemas.openxmlformats.org/officeDocument/2006/relationships/hyperlink" Target="https://ml.ieee-cas.org/" TargetMode="External"/><Relationship Id="rId4" Type="http://schemas.openxmlformats.org/officeDocument/2006/relationships/hyperlink" Target="https://unic-cass.slack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588804" y="3185593"/>
            <a:ext cx="17731988" cy="88742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Universalization in IC Design by CASS (UNIC-CASS) </a:t>
            </a:r>
          </a:p>
          <a:p>
            <a:r>
              <a:rPr lang="en-US" sz="7200" b="1" dirty="0">
                <a:solidFill>
                  <a:schemeClr val="tx2"/>
                </a:solidFill>
              </a:rPr>
              <a:t>Focused Lecture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492ECCFA-0D8E-4505-B591-CE7B93B513D6}"/>
              </a:ext>
            </a:extLst>
          </p:cNvPr>
          <p:cNvSpPr txBox="1"/>
          <p:nvPr/>
        </p:nvSpPr>
        <p:spPr>
          <a:xfrm>
            <a:off x="5279232" y="11322496"/>
            <a:ext cx="115932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 16</a:t>
            </a:r>
            <a:r>
              <a:rPr lang="en-US" sz="40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2023, 09:00am EDT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Moderator: </a:t>
            </a:r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Fakhrul Zaman Rokhani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CASS VP-Education and Communications</a:t>
            </a:r>
          </a:p>
        </p:txBody>
      </p:sp>
      <p:sp>
        <p:nvSpPr>
          <p:cNvPr id="11" name="Google Shape;94;p14">
            <a:extLst>
              <a:ext uri="{FF2B5EF4-FFF2-40B4-BE49-F238E27FC236}">
                <a16:creationId xmlns:a16="http://schemas.microsoft.com/office/drawing/2014/main" id="{DB107735-E868-47A1-B85A-956C9C8E3125}"/>
              </a:ext>
            </a:extLst>
          </p:cNvPr>
          <p:cNvSpPr txBox="1">
            <a:spLocks/>
          </p:cNvSpPr>
          <p:nvPr/>
        </p:nvSpPr>
        <p:spPr>
          <a:xfrm>
            <a:off x="7620000" y="913384"/>
            <a:ext cx="9144000" cy="948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 dirty="0"/>
              <a:t>Webinar</a:t>
            </a:r>
          </a:p>
        </p:txBody>
      </p: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C4AAB0AB-CE4F-4FD8-98A8-1A78F246506C}"/>
              </a:ext>
            </a:extLst>
          </p:cNvPr>
          <p:cNvCxnSpPr>
            <a:cxnSpLocks/>
          </p:cNvCxnSpPr>
          <p:nvPr/>
        </p:nvCxnSpPr>
        <p:spPr>
          <a:xfrm>
            <a:off x="8660531" y="737320"/>
            <a:ext cx="706293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9208A452-8416-45B8-B04E-337B0E6740EF}"/>
              </a:ext>
            </a:extLst>
          </p:cNvPr>
          <p:cNvCxnSpPr>
            <a:cxnSpLocks/>
          </p:cNvCxnSpPr>
          <p:nvPr/>
        </p:nvCxnSpPr>
        <p:spPr>
          <a:xfrm>
            <a:off x="8676573" y="1889448"/>
            <a:ext cx="703085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49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DD3553A7-024E-83E9-644A-5E1665C12458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2</a:t>
            </a:r>
            <a:r>
              <a:rPr lang="en-US" baseline="30000" dirty="0"/>
              <a:t>nd</a:t>
            </a:r>
            <a:r>
              <a:rPr lang="en-US" dirty="0"/>
              <a:t> Edition Calendar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660D3F-5829-D39C-AA93-0CB25EC41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699712"/>
              </p:ext>
            </p:extLst>
          </p:nvPr>
        </p:nvGraphicFramePr>
        <p:xfrm>
          <a:off x="3046984" y="4121696"/>
          <a:ext cx="18146016" cy="5943522"/>
        </p:xfrm>
        <a:graphic>
          <a:graphicData uri="http://schemas.openxmlformats.org/drawingml/2006/table">
            <a:tbl>
              <a:tblPr/>
              <a:tblGrid>
                <a:gridCol w="5112568">
                  <a:extLst>
                    <a:ext uri="{9D8B030D-6E8A-4147-A177-3AD203B41FA5}">
                      <a16:colId xmlns:a16="http://schemas.microsoft.com/office/drawing/2014/main" val="4074656531"/>
                    </a:ext>
                  </a:extLst>
                </a:gridCol>
                <a:gridCol w="13033448">
                  <a:extLst>
                    <a:ext uri="{9D8B030D-6E8A-4147-A177-3AD203B41FA5}">
                      <a16:colId xmlns:a16="http://schemas.microsoft.com/office/drawing/2014/main" val="15956697"/>
                    </a:ext>
                  </a:extLst>
                </a:gridCol>
              </a:tblGrid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  <a:endParaRPr lang="en-MY" sz="4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Activity</a:t>
                      </a:r>
                      <a:endParaRPr lang="en-MY" sz="4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29075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19</a:t>
                      </a:r>
                      <a:r>
                        <a:rPr lang="en-MY" sz="40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2024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First Call for Participation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062002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28</a:t>
                      </a:r>
                      <a:r>
                        <a:rPr lang="en-MY" sz="40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2024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Deadline for Proposal submission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491309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 8</a:t>
                      </a:r>
                      <a:r>
                        <a:rPr lang="en-MY" sz="40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 2024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Result announcement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21419"/>
                  </a:ext>
                </a:extLst>
              </a:tr>
              <a:tr h="1271771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 12</a:t>
                      </a:r>
                      <a:r>
                        <a:rPr lang="en-MY" sz="40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Nov 2024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Learn from specially curated educational materials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Design-to-</a:t>
                      </a:r>
                      <a:r>
                        <a:rPr lang="en-MY" sz="4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Tapeout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Mentoring sessions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604965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Nov 11, 2025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Deadline for Layout submission (</a:t>
                      </a:r>
                      <a:r>
                        <a:rPr lang="en-MY" sz="4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ChipIgnite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909243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2025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Chip test/bring-up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58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09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139D65C6-016E-104C-AC67-A1F9B92752A7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2024 UNIC-CASS submission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59F10-9BCA-451A-ABEE-991F89550E0D}"/>
              </a:ext>
            </a:extLst>
          </p:cNvPr>
          <p:cNvSpPr txBox="1"/>
          <p:nvPr/>
        </p:nvSpPr>
        <p:spPr>
          <a:xfrm>
            <a:off x="9533299" y="3205624"/>
            <a:ext cx="12200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2023 UNIC-CASS submission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90EBF3-0A4D-2EA3-D9CB-A6DC2E58499A}"/>
              </a:ext>
            </a:extLst>
          </p:cNvPr>
          <p:cNvSpPr txBox="1"/>
          <p:nvPr/>
        </p:nvSpPr>
        <p:spPr>
          <a:xfrm>
            <a:off x="7864804" y="12564815"/>
            <a:ext cx="10513168" cy="707886"/>
          </a:xfrm>
          <a:prstGeom prst="rect">
            <a:avLst/>
          </a:prstGeom>
          <a:solidFill>
            <a:srgbClr val="FAFAF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2023: 68 submissions, 16 Countries</a:t>
            </a: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9F2E6B80-F195-B20C-2EB4-4B66B564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20" y="2596462"/>
            <a:ext cx="20357360" cy="10676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BA1A6-93BA-8258-AA73-8CE985DC56A1}"/>
              </a:ext>
            </a:extLst>
          </p:cNvPr>
          <p:cNvSpPr txBox="1"/>
          <p:nvPr/>
        </p:nvSpPr>
        <p:spPr>
          <a:xfrm>
            <a:off x="11087515" y="11990620"/>
            <a:ext cx="9513344" cy="1169551"/>
          </a:xfrm>
          <a:prstGeom prst="rect">
            <a:avLst/>
          </a:prstGeom>
          <a:solidFill>
            <a:srgbClr val="FAFAFA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2024: 80 submissions, 19 Countries</a:t>
            </a:r>
          </a:p>
          <a:p>
            <a:pPr>
              <a:spcBef>
                <a:spcPts val="1200"/>
              </a:spcBef>
            </a:pP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2023: 68 submissions, 16 Countries</a:t>
            </a:r>
          </a:p>
        </p:txBody>
      </p:sp>
    </p:spTree>
    <p:extLst>
      <p:ext uri="{BB962C8B-B14F-4D97-AF65-F5344CB8AC3E}">
        <p14:creationId xmlns:p14="http://schemas.microsoft.com/office/powerpoint/2010/main" val="17911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2E7D2E7A-9E94-8F45-AC71-3D0965DF227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8337E-9A87-8824-7D8A-07252965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2024 UNIC-CASS 2</a:t>
            </a:r>
            <a:r>
              <a:rPr lang="en-US" sz="8800" baseline="30000" dirty="0"/>
              <a:t>nd</a:t>
            </a:r>
            <a:r>
              <a:rPr lang="en-US" sz="8800" dirty="0"/>
              <a:t> Edition submission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089E4F-FF64-0C73-0D96-86ECC7262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8" t="2897" r="22283" b="8382"/>
          <a:stretch/>
        </p:blipFill>
        <p:spPr>
          <a:xfrm>
            <a:off x="1678832" y="2946265"/>
            <a:ext cx="10598041" cy="8984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D4BD9-AF19-E415-4C29-CCB280314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3" r="15619" b="5246"/>
          <a:stretch/>
        </p:blipFill>
        <p:spPr>
          <a:xfrm>
            <a:off x="13388911" y="4697760"/>
            <a:ext cx="10209318" cy="7192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A4A673-688A-31EB-47CF-514194F13793}"/>
              </a:ext>
            </a:extLst>
          </p:cNvPr>
          <p:cNvSpPr txBox="1"/>
          <p:nvPr/>
        </p:nvSpPr>
        <p:spPr>
          <a:xfrm>
            <a:off x="3881508" y="12168943"/>
            <a:ext cx="6192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Submission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TEAMS, 19 Countries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C776A4-13BF-173F-63EC-368325594B10}"/>
              </a:ext>
            </a:extLst>
          </p:cNvPr>
          <p:cNvSpPr txBox="1"/>
          <p:nvPr/>
        </p:nvSpPr>
        <p:spPr>
          <a:xfrm>
            <a:off x="15397226" y="12168943"/>
            <a:ext cx="6192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TEAMS, 17 Countries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411B8-98C4-4FE4-6771-4A5CC228FBBC}"/>
              </a:ext>
            </a:extLst>
          </p:cNvPr>
          <p:cNvSpPr txBox="1"/>
          <p:nvPr/>
        </p:nvSpPr>
        <p:spPr>
          <a:xfrm>
            <a:off x="3881508" y="7507412"/>
            <a:ext cx="17092835" cy="175625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Please shoutout in your social media about this program.</a:t>
            </a:r>
          </a:p>
          <a:p>
            <a:pPr algn="ctr">
              <a:lnSpc>
                <a:spcPct val="125000"/>
              </a:lnSpc>
              <a:spcAft>
                <a:spcPts val="1200"/>
              </a:spcAft>
            </a:pPr>
            <a:r>
              <a:rPr lang="en-US" sz="5400" b="1" dirty="0">
                <a:solidFill>
                  <a:srgbClr val="FFFFFF"/>
                </a:solidFill>
              </a:rPr>
              <a:t>Use hashtag #UNIC-CASS #CASS75 #IEEECASS</a:t>
            </a:r>
          </a:p>
        </p:txBody>
      </p:sp>
    </p:spTree>
    <p:extLst>
      <p:ext uri="{BB962C8B-B14F-4D97-AF65-F5344CB8AC3E}">
        <p14:creationId xmlns:p14="http://schemas.microsoft.com/office/powerpoint/2010/main" val="14547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66D69AC-72F5-CCF8-46A1-A8F197EB6790}"/>
              </a:ext>
            </a:extLst>
          </p:cNvPr>
          <p:cNvSpPr/>
          <p:nvPr/>
        </p:nvSpPr>
        <p:spPr bwMode="auto">
          <a:xfrm>
            <a:off x="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Whos’ who in UNIC-CASS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id="{84440009-37CB-0E15-164E-6649BD32CA8E}"/>
              </a:ext>
            </a:extLst>
          </p:cNvPr>
          <p:cNvSpPr/>
          <p:nvPr/>
        </p:nvSpPr>
        <p:spPr>
          <a:xfrm>
            <a:off x="598712" y="4193704"/>
            <a:ext cx="105341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Team</a:t>
            </a:r>
            <a:endParaRPr lang="pt-BR" sz="4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Duy-Hieu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Bui (Lead), Vietnam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B.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Ghaznavi-Ghoushchi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Shahed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Iran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Dimitri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Galayko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Sorbonne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Université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France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Noor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Kamsani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Suhaidi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Shafiee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Amrallah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Mustafa,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Lee,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Multimedia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Azrul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Ghazali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Tenaga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Haslina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Jaafar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Donnacha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Lowney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South East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Ireland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EB68A-6745-2775-4CC8-1FD7D5DCB2B8}"/>
              </a:ext>
            </a:extLst>
          </p:cNvPr>
          <p:cNvSpPr txBox="1"/>
          <p:nvPr/>
        </p:nvSpPr>
        <p:spPr>
          <a:xfrm>
            <a:off x="5165742" y="3210970"/>
            <a:ext cx="13414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4400" b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pt-BR" sz="4400" b="1" dirty="0" err="1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Sponsor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 De La Rosa (</a:t>
            </a:r>
            <a:r>
              <a:rPr lang="pt-BR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Sevilla, Spain)</a:t>
            </a:r>
            <a:endParaRPr lang="en-US" sz="4400" b="1" i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1">
            <a:extLst>
              <a:ext uri="{FF2B5EF4-FFF2-40B4-BE49-F238E27FC236}">
                <a16:creationId xmlns:a16="http://schemas.microsoft.com/office/drawing/2014/main" id="{18FCDC5F-456E-60EA-3D35-B1ED516BC36F}"/>
              </a:ext>
            </a:extLst>
          </p:cNvPr>
          <p:cNvSpPr/>
          <p:nvPr/>
        </p:nvSpPr>
        <p:spPr>
          <a:xfrm>
            <a:off x="14928304" y="4109349"/>
            <a:ext cx="885698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Design-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Tapeout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Mentoring</a:t>
            </a:r>
            <a:endParaRPr lang="pt-BR" sz="4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Jorge Marin (Lead), UTFSM Chile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Sergio Bampi, UFRGS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Rodrigo N.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Wuerdig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UFRGS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Fernando Silveira,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República Uruguay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Pablo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Petrashin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Católica de Córdoba Argentina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Grimblatt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Synopsys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Chile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Ricardo Reis, UFRGS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Sahil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Shah,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Maryland USA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Nicole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McFarlane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Tennessee USA</a:t>
            </a:r>
          </a:p>
          <a:p>
            <a:pPr marL="742950" indent="-742950">
              <a:buFontTx/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Aloke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Das, Alten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Calsoft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Labs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Miguel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Corvacho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Intel USA</a:t>
            </a:r>
          </a:p>
        </p:txBody>
      </p:sp>
      <p:sp>
        <p:nvSpPr>
          <p:cNvPr id="14" name="Retângulo 1">
            <a:extLst>
              <a:ext uri="{FF2B5EF4-FFF2-40B4-BE49-F238E27FC236}">
                <a16:creationId xmlns:a16="http://schemas.microsoft.com/office/drawing/2014/main" id="{0C9B72BD-3184-B834-BFEF-B2CD06B63E1F}"/>
              </a:ext>
            </a:extLst>
          </p:cNvPr>
          <p:cNvSpPr/>
          <p:nvPr/>
        </p:nvSpPr>
        <p:spPr>
          <a:xfrm>
            <a:off x="7727504" y="10080433"/>
            <a:ext cx="105341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Chip Test/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Bring-up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Yongfu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 (Lead), Shanghai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Jiao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Tong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Rajesh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Chandrasekhara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Unviersity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Singapore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Qi Liang, Shanghai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Jiao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Tong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 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Xiaochen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Tang</a:t>
            </a:r>
          </a:p>
          <a:p>
            <a:pPr marL="742950" indent="-742950">
              <a:buFontTx/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Xinfei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New Mexico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USA</a:t>
            </a:r>
          </a:p>
        </p:txBody>
      </p:sp>
    </p:spTree>
    <p:extLst>
      <p:ext uri="{BB962C8B-B14F-4D97-AF65-F5344CB8AC3E}">
        <p14:creationId xmlns:p14="http://schemas.microsoft.com/office/powerpoint/2010/main" val="1292557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Universalization of Integrated Circuit Designs in CASS (v2.0)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A microlearning course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</a:t>
            </a: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66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Duy-Hieu Bui</a:t>
            </a:r>
          </a:p>
          <a:p>
            <a:pPr eaLnBrk="1">
              <a:defRPr/>
            </a:pPr>
            <a:r>
              <a:rPr lang="en-US" altLang="x-none" sz="44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Information Technology Institute,</a:t>
            </a:r>
          </a:p>
          <a:p>
            <a:pPr eaLnBrk="1">
              <a:defRPr/>
            </a:pPr>
            <a:r>
              <a:rPr lang="en-US" altLang="x-none" sz="44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Vietnam National University, Hanoi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26DD8E-5D75-A9E0-CAE5-30C1BEFAA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2300" y="3533880"/>
            <a:ext cx="3378691" cy="42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0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908269C-E78E-6FCA-EE85-BCFBEF548E72}"/>
              </a:ext>
            </a:extLst>
          </p:cNvPr>
          <p:cNvGraphicFramePr/>
          <p:nvPr/>
        </p:nvGraphicFramePr>
        <p:xfrm>
          <a:off x="-2191880" y="4193704"/>
          <a:ext cx="14392696" cy="801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EA5BDC6-5E96-2E3C-B2F2-5C65937A6EB4}"/>
              </a:ext>
            </a:extLst>
          </p:cNvPr>
          <p:cNvSpPr/>
          <p:nvPr/>
        </p:nvSpPr>
        <p:spPr bwMode="auto">
          <a:xfrm>
            <a:off x="166664" y="7434064"/>
            <a:ext cx="9649072" cy="5832904"/>
          </a:xfrm>
          <a:prstGeom prst="ellipse">
            <a:avLst/>
          </a:prstGeom>
          <a:noFill/>
          <a:ln w="12700" cap="flat" cmpd="sng" algn="ctr">
            <a:solidFill>
              <a:srgbClr val="7030A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3F1AA6F-198E-A25C-878C-A334ABE9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Education Introduction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46396-3DCE-5E05-4420-75343D5D6C5E}"/>
              </a:ext>
            </a:extLst>
          </p:cNvPr>
          <p:cNvSpPr txBox="1"/>
          <p:nvPr/>
        </p:nvSpPr>
        <p:spPr>
          <a:xfrm>
            <a:off x="6228562" y="4065255"/>
            <a:ext cx="6323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Main roadblocks for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Design &amp; Education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81278ED-3BB0-8DF4-20D5-3AFC336559B8}"/>
              </a:ext>
            </a:extLst>
          </p:cNvPr>
          <p:cNvSpPr/>
          <p:nvPr/>
        </p:nvSpPr>
        <p:spPr bwMode="auto">
          <a:xfrm rot="7695089">
            <a:off x="6599178" y="6196067"/>
            <a:ext cx="2515046" cy="88992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7A034-3CC5-4628-9D56-88593F25FDF5}"/>
              </a:ext>
            </a:extLst>
          </p:cNvPr>
          <p:cNvSpPr txBox="1"/>
          <p:nvPr/>
        </p:nvSpPr>
        <p:spPr>
          <a:xfrm>
            <a:off x="13632160" y="4096079"/>
            <a:ext cx="10671407" cy="761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UNIC-CASS companion course: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Integrated Circuit Design using Open-Source Tools and PDKs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A Jumpstart with opensource tools &amp; PDKs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Videos with updated lecture notes for current PDKs &amp; tools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Simplifying EDA tool &amp; PDK installation 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Open MPW or Chip Ignite fabrication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Guidelines &amp; design examples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Learning path for Digital &amp; Analog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0348ACD-6FE9-6C9C-058A-62FCDD97BE52}"/>
              </a:ext>
            </a:extLst>
          </p:cNvPr>
          <p:cNvSpPr/>
          <p:nvPr/>
        </p:nvSpPr>
        <p:spPr bwMode="auto">
          <a:xfrm>
            <a:off x="12222262" y="4193704"/>
            <a:ext cx="1202690" cy="65584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6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A43F-6E25-7A4B-1563-275F248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chip in less than 3 months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0CFA0D-8896-D34E-3E99-61A76201B870}"/>
              </a:ext>
            </a:extLst>
          </p:cNvPr>
          <p:cNvGrpSpPr/>
          <p:nvPr/>
        </p:nvGrpSpPr>
        <p:grpSpPr>
          <a:xfrm>
            <a:off x="384663" y="5561856"/>
            <a:ext cx="22755717" cy="4069628"/>
            <a:chOff x="-497488" y="5566038"/>
            <a:chExt cx="22755717" cy="4069628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EC892A3-A2AA-8A1E-417C-F15DD9D0B857}"/>
                </a:ext>
              </a:extLst>
            </p:cNvPr>
            <p:cNvSpPr/>
            <p:nvPr/>
          </p:nvSpPr>
          <p:spPr>
            <a:xfrm>
              <a:off x="-497488" y="6179059"/>
              <a:ext cx="22609776" cy="99933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8FFBBD-43D6-FDFB-2FE5-681CB8368F8D}"/>
                </a:ext>
              </a:extLst>
            </p:cNvPr>
            <p:cNvSpPr/>
            <p:nvPr/>
          </p:nvSpPr>
          <p:spPr>
            <a:xfrm>
              <a:off x="722242" y="649224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94F587-8E53-4CB0-CCBB-7E1C7251C9DC}"/>
                </a:ext>
              </a:extLst>
            </p:cNvPr>
            <p:cNvSpPr txBox="1"/>
            <p:nvPr/>
          </p:nvSpPr>
          <p:spPr>
            <a:xfrm>
              <a:off x="-67415" y="5689533"/>
              <a:ext cx="2657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early, 2021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8E53AC-275B-4BF9-E943-361B107D1184}"/>
                </a:ext>
              </a:extLst>
            </p:cNvPr>
            <p:cNvSpPr txBox="1"/>
            <p:nvPr/>
          </p:nvSpPr>
          <p:spPr>
            <a:xfrm>
              <a:off x="-192466" y="7085804"/>
              <a:ext cx="407279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Heard about Google Open MPW &amp; got </a:t>
              </a:r>
              <a:r>
                <a:rPr lang="en-US" sz="3200" dirty="0" err="1">
                  <a:solidFill>
                    <a:schemeClr val="tx1"/>
                  </a:solidFill>
                </a:rPr>
                <a:t>intereted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95071-637C-C0F5-D8EF-8235C455E20A}"/>
                </a:ext>
              </a:extLst>
            </p:cNvPr>
            <p:cNvSpPr txBox="1"/>
            <p:nvPr/>
          </p:nvSpPr>
          <p:spPr>
            <a:xfrm>
              <a:off x="4181057" y="5566039"/>
              <a:ext cx="2657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April, 2021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648C38B-4944-4EC2-F37D-CE5FD2939C55}"/>
                </a:ext>
              </a:extLst>
            </p:cNvPr>
            <p:cNvSpPr txBox="1"/>
            <p:nvPr/>
          </p:nvSpPr>
          <p:spPr>
            <a:xfrm>
              <a:off x="7781457" y="5594507"/>
              <a:ext cx="32488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June 18, 2021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ED59A49-E4A8-B193-A726-1801D7E7B087}"/>
                </a:ext>
              </a:extLst>
            </p:cNvPr>
            <p:cNvSpPr/>
            <p:nvPr/>
          </p:nvSpPr>
          <p:spPr>
            <a:xfrm>
              <a:off x="5028226" y="6505976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8CC9D34-4830-EECE-BB4A-5DADF85E8256}"/>
                </a:ext>
              </a:extLst>
            </p:cNvPr>
            <p:cNvSpPr/>
            <p:nvPr/>
          </p:nvSpPr>
          <p:spPr>
            <a:xfrm>
              <a:off x="9094254" y="6505976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1E1A9C-B941-D22A-894F-1CCDE9757D3C}"/>
                </a:ext>
              </a:extLst>
            </p:cNvPr>
            <p:cNvSpPr txBox="1"/>
            <p:nvPr/>
          </p:nvSpPr>
          <p:spPr>
            <a:xfrm>
              <a:off x="3767064" y="7081121"/>
              <a:ext cx="49887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Call for Google Open MPW-2 submission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Form a team &amp; decided to submit VCO-based ADC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DF65BE-F7FE-A255-A0B3-3C03FC019E85}"/>
                </a:ext>
              </a:extLst>
            </p:cNvPr>
            <p:cNvSpPr txBox="1"/>
            <p:nvPr/>
          </p:nvSpPr>
          <p:spPr>
            <a:xfrm rot="1838112">
              <a:off x="8663811" y="8381528"/>
              <a:ext cx="52513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Submit the design for Google Open MPW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436FF1-59BE-54C1-4B97-653E3326061C}"/>
                </a:ext>
              </a:extLst>
            </p:cNvPr>
            <p:cNvSpPr txBox="1"/>
            <p:nvPr/>
          </p:nvSpPr>
          <p:spPr>
            <a:xfrm>
              <a:off x="11813905" y="5594507"/>
              <a:ext cx="31769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June 24, 2021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EC6AFE-C155-897D-CF0D-8C393838A501}"/>
                </a:ext>
              </a:extLst>
            </p:cNvPr>
            <p:cNvSpPr txBox="1"/>
            <p:nvPr/>
          </p:nvSpPr>
          <p:spPr>
            <a:xfrm rot="1859437">
              <a:off x="12441543" y="8178861"/>
              <a:ext cx="48487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Get sponsored by SSCS PICO program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AC35D1-B062-E421-4C6F-DF5600874EF3}"/>
                </a:ext>
              </a:extLst>
            </p:cNvPr>
            <p:cNvSpPr txBox="1"/>
            <p:nvPr/>
          </p:nvSpPr>
          <p:spPr>
            <a:xfrm>
              <a:off x="17215025" y="5566038"/>
              <a:ext cx="4028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Feb., 2022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CC20E6-100E-7BFA-A561-BC3145B21009}"/>
                </a:ext>
              </a:extLst>
            </p:cNvPr>
            <p:cNvSpPr txBox="1"/>
            <p:nvPr/>
          </p:nvSpPr>
          <p:spPr>
            <a:xfrm rot="2055546">
              <a:off x="17933968" y="8240143"/>
              <a:ext cx="4324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Receive the chips &amp; </a:t>
              </a:r>
              <a:r>
                <a:rPr lang="en-US" sz="3200" dirty="0" err="1">
                  <a:solidFill>
                    <a:schemeClr val="tx1"/>
                  </a:solidFill>
                </a:rPr>
                <a:t>testboard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86B06BE-722C-5F95-7FAA-81039A25CDBF}"/>
                </a:ext>
              </a:extLst>
            </p:cNvPr>
            <p:cNvSpPr/>
            <p:nvPr/>
          </p:nvSpPr>
          <p:spPr>
            <a:xfrm>
              <a:off x="12840072" y="649796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8814715-4811-9009-E5D9-D99984F79A9A}"/>
                </a:ext>
              </a:extLst>
            </p:cNvPr>
            <p:cNvSpPr/>
            <p:nvPr/>
          </p:nvSpPr>
          <p:spPr>
            <a:xfrm>
              <a:off x="18168664" y="649796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A6585AD-138F-9DDA-D8F7-FB5079F9F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2" y="9946659"/>
            <a:ext cx="9359066" cy="34640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6D1D42-EA4E-77B6-5931-A20C25EF3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88" y="9946659"/>
            <a:ext cx="3018865" cy="35762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98E0D8-065A-C138-9C10-6D00F574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9786" y="9450288"/>
            <a:ext cx="3585262" cy="36027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5E36D76-C6A7-4769-463E-5B378ABBCA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7495" y="3734421"/>
            <a:ext cx="2517638" cy="21780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F7DBD7E-34F5-367A-0A69-8390F26766AD}"/>
              </a:ext>
            </a:extLst>
          </p:cNvPr>
          <p:cNvSpPr txBox="1"/>
          <p:nvPr/>
        </p:nvSpPr>
        <p:spPr>
          <a:xfrm>
            <a:off x="1041943" y="3372559"/>
            <a:ext cx="20935363" cy="202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VCO-based ADC example: mixed-signal design from scratch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400" dirty="0">
                <a:solidFill>
                  <a:schemeClr val="tx1"/>
                </a:solidFill>
              </a:rPr>
              <a:t>Made possible by Opensource EDA tools &amp; PDKs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9AB54-65BE-DA29-A481-AD7FD4EE87A8}"/>
              </a:ext>
            </a:extLst>
          </p:cNvPr>
          <p:cNvSpPr txBox="1"/>
          <p:nvPr/>
        </p:nvSpPr>
        <p:spPr>
          <a:xfrm>
            <a:off x="13983442" y="13210673"/>
            <a:ext cx="1013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Project repository: https://github.com/duyhieubui/caravel_vco_adc</a:t>
            </a:r>
          </a:p>
        </p:txBody>
      </p:sp>
    </p:spTree>
    <p:extLst>
      <p:ext uri="{BB962C8B-B14F-4D97-AF65-F5344CB8AC3E}">
        <p14:creationId xmlns:p14="http://schemas.microsoft.com/office/powerpoint/2010/main" val="3060312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46AE-584E-39A3-8358-157120FE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PDKs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64E35C-16FE-6321-238E-950DA01FBA01}"/>
              </a:ext>
            </a:extLst>
          </p:cNvPr>
          <p:cNvGrpSpPr/>
          <p:nvPr/>
        </p:nvGrpSpPr>
        <p:grpSpPr>
          <a:xfrm>
            <a:off x="14856296" y="1313384"/>
            <a:ext cx="8586390" cy="9433048"/>
            <a:chOff x="4927600" y="945583"/>
            <a:chExt cx="6959600" cy="53162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774124-9B59-1A4C-46EF-1F1262D46895}"/>
                </a:ext>
              </a:extLst>
            </p:cNvPr>
            <p:cNvSpPr/>
            <p:nvPr/>
          </p:nvSpPr>
          <p:spPr>
            <a:xfrm>
              <a:off x="6987639" y="945583"/>
              <a:ext cx="3251200" cy="990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</a:rPr>
                <a:t>Open-source PDK repository</a:t>
              </a:r>
              <a:endParaRPr lang="en-US" sz="40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3BA339-2440-2A11-CA34-E0EF0DE4CA3B}"/>
                </a:ext>
              </a:extLst>
            </p:cNvPr>
            <p:cNvSpPr/>
            <p:nvPr/>
          </p:nvSpPr>
          <p:spPr>
            <a:xfrm>
              <a:off x="7045511" y="2634097"/>
              <a:ext cx="3426788" cy="172438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</a:rPr>
                <a:t>Open PDKs’ </a:t>
              </a:r>
              <a:r>
                <a:rPr lang="en-US" sz="4000" dirty="0" err="1">
                  <a:effectLst/>
                  <a:latin typeface="Arial" panose="020B0604020202020204" pitchFamily="34" charset="0"/>
                </a:rPr>
                <a:t>Makefile</a:t>
              </a:r>
              <a:r>
                <a:rPr lang="en-US" sz="4000" dirty="0">
                  <a:effectLst/>
                  <a:latin typeface="Arial" panose="020B0604020202020204" pitchFamily="34" charset="0"/>
                </a:rPr>
                <a:t> &amp; scripts</a:t>
              </a:r>
              <a:endParaRPr lang="en-US" sz="4000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54E0C09-B31A-81B2-FC9C-CF62573C9866}"/>
                </a:ext>
              </a:extLst>
            </p:cNvPr>
            <p:cNvSpPr/>
            <p:nvPr/>
          </p:nvSpPr>
          <p:spPr>
            <a:xfrm>
              <a:off x="4927600" y="4743959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Magic</a:t>
              </a:r>
              <a:endParaRPr lang="en-US" sz="280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59C8AF-7BB6-9A58-11B7-6DAA52CC6CBA}"/>
                </a:ext>
              </a:extLst>
            </p:cNvPr>
            <p:cNvSpPr/>
            <p:nvPr/>
          </p:nvSpPr>
          <p:spPr>
            <a:xfrm>
              <a:off x="7915835" y="4876800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Openlane</a:t>
              </a:r>
              <a:endParaRPr lang="en-US" sz="36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422132B-3C8D-1254-626B-42D6B77B004B}"/>
                </a:ext>
              </a:extLst>
            </p:cNvPr>
            <p:cNvSpPr/>
            <p:nvPr/>
          </p:nvSpPr>
          <p:spPr>
            <a:xfrm>
              <a:off x="6013823" y="5652243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NGSpice</a:t>
              </a:r>
              <a:endParaRPr lang="en-US" sz="360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1872D74-E566-2668-E1CF-705753668E4E}"/>
                </a:ext>
              </a:extLst>
            </p:cNvPr>
            <p:cNvSpPr/>
            <p:nvPr/>
          </p:nvSpPr>
          <p:spPr>
            <a:xfrm>
              <a:off x="9815606" y="5554435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/>
                <a:t>KLayout</a:t>
              </a:r>
              <a:endParaRPr lang="en-US" sz="4000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34938C6-2BD5-9FA3-8A8D-6640E976ACBF}"/>
                </a:ext>
              </a:extLst>
            </p:cNvPr>
            <p:cNvSpPr/>
            <p:nvPr/>
          </p:nvSpPr>
          <p:spPr>
            <a:xfrm>
              <a:off x="10755406" y="4543877"/>
              <a:ext cx="1131794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…</a:t>
              </a: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920C3B7F-47AC-AE53-A5E8-39548B4BF42F}"/>
                </a:ext>
              </a:extLst>
            </p:cNvPr>
            <p:cNvSpPr/>
            <p:nvPr/>
          </p:nvSpPr>
          <p:spPr>
            <a:xfrm>
              <a:off x="8548991" y="2016447"/>
              <a:ext cx="304800" cy="609600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A736A9B-5E9A-8C74-95D3-B978D9E35502}"/>
                </a:ext>
              </a:extLst>
            </p:cNvPr>
            <p:cNvCxnSpPr>
              <a:cxnSpLocks/>
              <a:stCxn id="21" idx="3"/>
              <a:endCxn id="22" idx="0"/>
            </p:cNvCxnSpPr>
            <p:nvPr/>
          </p:nvCxnSpPr>
          <p:spPr>
            <a:xfrm flipH="1">
              <a:off x="5867400" y="4105952"/>
              <a:ext cx="1679953" cy="6380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B8B9DC4-E934-0BA3-DCF6-A19A9868EC32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953623" y="4358483"/>
              <a:ext cx="1031688" cy="1293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E5E6496-72F9-816C-49A0-1671AE8D14EA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8758905" y="4358483"/>
              <a:ext cx="96730" cy="51831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ADB151E-AAF6-9664-DD96-971F0928EED3}"/>
                </a:ext>
              </a:extLst>
            </p:cNvPr>
            <p:cNvCxnSpPr>
              <a:cxnSpLocks/>
              <a:stCxn id="21" idx="5"/>
              <a:endCxn id="27" idx="0"/>
            </p:cNvCxnSpPr>
            <p:nvPr/>
          </p:nvCxnSpPr>
          <p:spPr>
            <a:xfrm>
              <a:off x="9970458" y="4105952"/>
              <a:ext cx="784948" cy="144848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208B590-0D7B-816F-9258-2DA2B48DCE32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>
              <a:off x="10289615" y="3857516"/>
              <a:ext cx="1031688" cy="6863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7BBD275-50F5-791A-0E11-EC4CCD008A97}"/>
              </a:ext>
            </a:extLst>
          </p:cNvPr>
          <p:cNvSpPr/>
          <p:nvPr/>
        </p:nvSpPr>
        <p:spPr>
          <a:xfrm>
            <a:off x="14168984" y="6075083"/>
            <a:ext cx="2318952" cy="10816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XSchem</a:t>
            </a:r>
            <a:endParaRPr lang="en-US" sz="28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8D03E2-0B90-C7B0-E98F-CC9E08027A5D}"/>
              </a:ext>
            </a:extLst>
          </p:cNvPr>
          <p:cNvCxnSpPr>
            <a:cxnSpLocks/>
          </p:cNvCxnSpPr>
          <p:nvPr/>
        </p:nvCxnSpPr>
        <p:spPr>
          <a:xfrm flipH="1">
            <a:off x="16526336" y="6174225"/>
            <a:ext cx="942928" cy="3891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2464C6E-00E2-BB49-CA3F-11A6BB52C962}"/>
              </a:ext>
            </a:extLst>
          </p:cNvPr>
          <p:cNvSpPr txBox="1">
            <a:spLocks/>
          </p:cNvSpPr>
          <p:nvPr/>
        </p:nvSpPr>
        <p:spPr>
          <a:xfrm>
            <a:off x="1122701" y="3257600"/>
            <a:ext cx="13733595" cy="99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Standardizing open-source PDKs for Open-source tools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Skywater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130 PDK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sky130_fd_sc/pr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Standard cells: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hdll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hvl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ls,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IO cells, SRAM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bitcells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SONOS Flash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bitcells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SRAM compiler (opensource)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ReRAM supports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Foundry 180MCU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B1F2-85E3-DBA0-1610-362B6E2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SoC Design flows &amp; tools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823D8-62FE-84F0-DDA7-8FE16D5C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VNU-ITI/SISLab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24B2D-DD94-3E51-249E-9B0106E9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2A905A-CA3C-48F4-AA6E-599E850C22C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24CB301-1A95-6CFB-F2AE-E8EAA2A0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2768" y="3257599"/>
            <a:ext cx="21602400" cy="1018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BF3338-A5A0-C8B5-9238-E04C6E52723D}"/>
              </a:ext>
            </a:extLst>
          </p:cNvPr>
          <p:cNvSpPr txBox="1"/>
          <p:nvPr/>
        </p:nvSpPr>
        <p:spPr>
          <a:xfrm>
            <a:off x="1390800" y="1290667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Boris </a:t>
            </a:r>
            <a:r>
              <a:rPr lang="en-US" dirty="0" err="1"/>
              <a:t>Murmann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8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E532-890A-3F69-2EA6-48D7703E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Design flow: RTL-to-GDS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16783E-88EC-52E4-EF5D-5F657BC5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60" y="3257600"/>
            <a:ext cx="13968253" cy="98920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677238-BB2F-10E1-49BA-75FA542554C1}"/>
              </a:ext>
            </a:extLst>
          </p:cNvPr>
          <p:cNvSpPr txBox="1"/>
          <p:nvPr/>
        </p:nvSpPr>
        <p:spPr>
          <a:xfrm>
            <a:off x="2115963" y="3727479"/>
            <a:ext cx="8177881" cy="831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</a:rPr>
              <a:t>Tool used: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Yosys</a:t>
            </a:r>
            <a:r>
              <a:rPr lang="en-US" sz="4000" dirty="0">
                <a:solidFill>
                  <a:schemeClr val="tx1"/>
                </a:solidFill>
              </a:rPr>
              <a:t>: synthesis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OpenSTA</a:t>
            </a:r>
            <a:r>
              <a:rPr lang="en-US" sz="4000" dirty="0">
                <a:solidFill>
                  <a:schemeClr val="tx1"/>
                </a:solidFill>
              </a:rPr>
              <a:t>: timing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Fault: DFT (on-going)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OpenRoad</a:t>
            </a:r>
            <a:r>
              <a:rPr lang="en-US" sz="4000" dirty="0">
                <a:solidFill>
                  <a:schemeClr val="tx1"/>
                </a:solidFill>
              </a:rPr>
              <a:t>: Backend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Magic/</a:t>
            </a:r>
            <a:r>
              <a:rPr lang="en-US" sz="4000" dirty="0" err="1">
                <a:solidFill>
                  <a:schemeClr val="tx1"/>
                </a:solidFill>
              </a:rPr>
              <a:t>Klayout</a:t>
            </a:r>
            <a:r>
              <a:rPr lang="en-US" sz="4000" dirty="0">
                <a:solidFill>
                  <a:schemeClr val="tx1"/>
                </a:solidFill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Layout manipulation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Debugging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Netgen</a:t>
            </a:r>
            <a:r>
              <a:rPr lang="en-US" sz="4000" dirty="0">
                <a:solidFill>
                  <a:schemeClr val="tx1"/>
                </a:solidFill>
              </a:rPr>
              <a:t>: LVS</a:t>
            </a:r>
          </a:p>
        </p:txBody>
      </p:sp>
    </p:spTree>
    <p:extLst>
      <p:ext uri="{BB962C8B-B14F-4D97-AF65-F5344CB8AC3E}">
        <p14:creationId xmlns:p14="http://schemas.microsoft.com/office/powerpoint/2010/main" val="285526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A7E90F-034F-3AE1-5A9E-3F5345467EA3}"/>
              </a:ext>
            </a:extLst>
          </p:cNvPr>
          <p:cNvSpPr/>
          <p:nvPr/>
        </p:nvSpPr>
        <p:spPr bwMode="auto">
          <a:xfrm>
            <a:off x="-4137" y="12273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A5B7325-9E61-11A2-3FB6-B8CB3544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824" y="4065786"/>
            <a:ext cx="21674408" cy="7019925"/>
          </a:xfrm>
        </p:spPr>
        <p:txBody>
          <a:bodyPr/>
          <a:lstStyle/>
          <a:p>
            <a:r>
              <a:rPr lang="en-US" sz="3600" dirty="0"/>
              <a:t>9.00 -9.05: Welcome &amp; Introductions (Fakhrul Zaman Rokhani, VP Education &amp; Communications)</a:t>
            </a:r>
          </a:p>
          <a:p>
            <a:r>
              <a:rPr lang="en-US" sz="3600" dirty="0"/>
              <a:t>9.05-9.10: UNIC-CASS 2nd Edition Program Overview (Jose De La Rosa, UNIC-CASS Project Sponsor) </a:t>
            </a:r>
          </a:p>
          <a:p>
            <a:r>
              <a:rPr lang="en-US" sz="3600" dirty="0"/>
              <a:t>9.10-9.30: Education in UNIC-CASS (Dui-Hieu Bui, UNIC-CASS Team Lead)</a:t>
            </a:r>
          </a:p>
          <a:p>
            <a:r>
              <a:rPr lang="en-US" sz="3600" dirty="0"/>
              <a:t>9.30-9.40: Mentoring Design-to-</a:t>
            </a:r>
            <a:r>
              <a:rPr lang="en-US" sz="3600" dirty="0" err="1"/>
              <a:t>Tapeout</a:t>
            </a:r>
            <a:r>
              <a:rPr lang="en-US" sz="3600" dirty="0"/>
              <a:t>  (Jorge Marin, UNIC-CASS Team Lead)</a:t>
            </a:r>
          </a:p>
          <a:p>
            <a:r>
              <a:rPr lang="en-US" sz="3600" dirty="0"/>
              <a:t>9.40-9.50: Chip Test/Bring-up (</a:t>
            </a:r>
            <a:r>
              <a:rPr lang="en-US" sz="3600" dirty="0" err="1"/>
              <a:t>Yongfu</a:t>
            </a:r>
            <a:r>
              <a:rPr lang="en-US" sz="3600" dirty="0"/>
              <a:t> Li, UNIC-CASS Team Lead)</a:t>
            </a:r>
          </a:p>
          <a:p>
            <a:r>
              <a:rPr lang="en-US" sz="3600" dirty="0"/>
              <a:t>9.50-9.58: Q&amp;A</a:t>
            </a:r>
          </a:p>
          <a:p>
            <a:r>
              <a:rPr lang="en-US" sz="3600" dirty="0"/>
              <a:t>9.58-10.00:  Closing Remarks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9330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28EF-2E02-1E60-9489-86FA71A5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design flow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CD116-96D2-7809-EB92-BF637F32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90" y="3269615"/>
            <a:ext cx="3655002" cy="2824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1ECFF-47AD-11F9-6F24-289F17324781}"/>
              </a:ext>
            </a:extLst>
          </p:cNvPr>
          <p:cNvSpPr txBox="1"/>
          <p:nvPr/>
        </p:nvSpPr>
        <p:spPr>
          <a:xfrm>
            <a:off x="246807" y="4491757"/>
            <a:ext cx="503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Schematic capture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E4FC6B-37E4-D30D-12C3-1FEF90DA834C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 flipV="1">
            <a:off x="9030192" y="4668055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770527F-3D5D-299A-0CB0-FF6442353420}"/>
              </a:ext>
            </a:extLst>
          </p:cNvPr>
          <p:cNvSpPr txBox="1"/>
          <p:nvPr/>
        </p:nvSpPr>
        <p:spPr>
          <a:xfrm>
            <a:off x="9398877" y="3902790"/>
            <a:ext cx="210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export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38267-18D2-BDB0-0A86-ED8F89022E75}"/>
              </a:ext>
            </a:extLst>
          </p:cNvPr>
          <p:cNvSpPr txBox="1"/>
          <p:nvPr/>
        </p:nvSpPr>
        <p:spPr>
          <a:xfrm>
            <a:off x="12995950" y="3868490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Simulate</a:t>
            </a:r>
          </a:p>
        </p:txBody>
      </p:sp>
      <p:pic>
        <p:nvPicPr>
          <p:cNvPr id="9" name="Graphic 8" descr="Document">
            <a:extLst>
              <a:ext uri="{FF2B5EF4-FFF2-40B4-BE49-F238E27FC236}">
                <a16:creationId xmlns:a16="http://schemas.microsoft.com/office/drawing/2014/main" id="{A9FC9A06-E1AF-03E6-A52B-2F491AD6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9846" y="4077505"/>
            <a:ext cx="1181100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9B77EE-32D9-C32A-563C-C25B65692488}"/>
              </a:ext>
            </a:extLst>
          </p:cNvPr>
          <p:cNvSpPr txBox="1"/>
          <p:nvPr/>
        </p:nvSpPr>
        <p:spPr>
          <a:xfrm>
            <a:off x="10478830" y="3390878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Netlist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E4B469-AAEE-6049-5B86-3E458A228C6E}"/>
              </a:ext>
            </a:extLst>
          </p:cNvPr>
          <p:cNvGrpSpPr/>
          <p:nvPr/>
        </p:nvGrpSpPr>
        <p:grpSpPr>
          <a:xfrm>
            <a:off x="16152440" y="3933489"/>
            <a:ext cx="1295400" cy="1447800"/>
            <a:chOff x="8839200" y="1752600"/>
            <a:chExt cx="1584602" cy="1584602"/>
          </a:xfrm>
        </p:grpSpPr>
        <p:pic>
          <p:nvPicPr>
            <p:cNvPr id="12" name="Graphic 11" descr="Heartbeat">
              <a:extLst>
                <a:ext uri="{FF2B5EF4-FFF2-40B4-BE49-F238E27FC236}">
                  <a16:creationId xmlns:a16="http://schemas.microsoft.com/office/drawing/2014/main" id="{2F105178-C06A-5284-17EE-E6DDA08D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67813" y="217223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aper">
              <a:extLst>
                <a:ext uri="{FF2B5EF4-FFF2-40B4-BE49-F238E27FC236}">
                  <a16:creationId xmlns:a16="http://schemas.microsoft.com/office/drawing/2014/main" id="{2C042632-57FA-D60E-96DD-B4F94AA5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39200" y="1752600"/>
              <a:ext cx="1584602" cy="158460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6E74AC-FD68-46E4-FB6E-F1C9493354DD}"/>
              </a:ext>
            </a:extLst>
          </p:cNvPr>
          <p:cNvSpPr txBox="1"/>
          <p:nvPr/>
        </p:nvSpPr>
        <p:spPr>
          <a:xfrm>
            <a:off x="15831407" y="5287302"/>
            <a:ext cx="285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database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29D94D-8049-333F-4323-2929F41CB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613" y="2620081"/>
            <a:ext cx="3535569" cy="35456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BE9A3C-2FAE-8398-2113-79617B2E60AA}"/>
              </a:ext>
            </a:extLst>
          </p:cNvPr>
          <p:cNvSpPr txBox="1"/>
          <p:nvPr/>
        </p:nvSpPr>
        <p:spPr>
          <a:xfrm>
            <a:off x="16656632" y="3934863"/>
            <a:ext cx="29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view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AA9385-00B2-88AB-073E-DEF5EFD4D582}"/>
              </a:ext>
            </a:extLst>
          </p:cNvPr>
          <p:cNvCxnSpPr>
            <a:cxnSpLocks/>
            <a:stCxn id="9" idx="2"/>
            <a:endCxn id="19" idx="3"/>
          </p:cNvCxnSpPr>
          <p:nvPr/>
        </p:nvCxnSpPr>
        <p:spPr>
          <a:xfrm flipH="1">
            <a:off x="8606055" y="5258605"/>
            <a:ext cx="3264341" cy="264799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729F3E1-722D-83A3-143A-77DD97EA8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851" y="7343211"/>
            <a:ext cx="2840204" cy="11267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467AA8-3E7D-8B02-8E05-2D8413D16BC5}"/>
              </a:ext>
            </a:extLst>
          </p:cNvPr>
          <p:cNvSpPr txBox="1"/>
          <p:nvPr/>
        </p:nvSpPr>
        <p:spPr>
          <a:xfrm>
            <a:off x="344433" y="7331665"/>
            <a:ext cx="500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Generate &amp; Import netlists into Magic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FD1B9F-B1E7-7BCC-7D38-96AC4F799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3222" y="10091876"/>
            <a:ext cx="3068199" cy="241056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C1166C-CDA0-98D7-EA70-2A5C7348C11F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>
            <a:off x="7185953" y="8469993"/>
            <a:ext cx="11369" cy="16218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EC5EF2C-77DF-664A-DBD3-1FAC419A76FC}"/>
              </a:ext>
            </a:extLst>
          </p:cNvPr>
          <p:cNvSpPr txBox="1"/>
          <p:nvPr/>
        </p:nvSpPr>
        <p:spPr>
          <a:xfrm>
            <a:off x="1078818" y="11079733"/>
            <a:ext cx="440839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Layout &amp; DRC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0C253C-896F-7B2A-8F75-FAAD064875B2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8731421" y="11292791"/>
            <a:ext cx="2620433" cy="43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4442CF0-21A7-F7A2-8D7C-36B997AB1600}"/>
              </a:ext>
            </a:extLst>
          </p:cNvPr>
          <p:cNvSpPr txBox="1"/>
          <p:nvPr/>
        </p:nvSpPr>
        <p:spPr>
          <a:xfrm>
            <a:off x="8816974" y="10611927"/>
            <a:ext cx="196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export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96C544A-D7DA-4BB1-FD53-2337CA55D14F}"/>
              </a:ext>
            </a:extLst>
          </p:cNvPr>
          <p:cNvCxnSpPr>
            <a:cxnSpLocks/>
          </p:cNvCxnSpPr>
          <p:nvPr/>
        </p:nvCxnSpPr>
        <p:spPr>
          <a:xfrm flipV="1">
            <a:off x="13988831" y="8456376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Document">
            <a:extLst>
              <a:ext uri="{FF2B5EF4-FFF2-40B4-BE49-F238E27FC236}">
                <a16:creationId xmlns:a16="http://schemas.microsoft.com/office/drawing/2014/main" id="{4549F949-79A1-DB62-DD53-CB5DD11D5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1854" y="10702241"/>
            <a:ext cx="1181100" cy="11811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83B96C5-7BBD-0213-AD3D-8FADE7615480}"/>
              </a:ext>
            </a:extLst>
          </p:cNvPr>
          <p:cNvSpPr/>
          <p:nvPr/>
        </p:nvSpPr>
        <p:spPr>
          <a:xfrm>
            <a:off x="9410246" y="7965588"/>
            <a:ext cx="4951890" cy="10804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Layout Vs schematic</a:t>
            </a:r>
          </a:p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Netgen</a:t>
            </a:r>
            <a:endParaRPr lang="en-US" sz="3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BEC51B-58F2-3854-F6FA-D9C0E38DEEB0}"/>
              </a:ext>
            </a:extLst>
          </p:cNvPr>
          <p:cNvCxnSpPr>
            <a:cxnSpLocks/>
            <a:stCxn id="26" idx="0"/>
            <a:endCxn id="28" idx="2"/>
          </p:cNvCxnSpPr>
          <p:nvPr/>
        </p:nvCxnSpPr>
        <p:spPr>
          <a:xfrm flipH="1" flipV="1">
            <a:off x="11886191" y="9046057"/>
            <a:ext cx="56213" cy="165618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3EDB39-3897-14C4-D8A8-65BC952A0840}"/>
              </a:ext>
            </a:extLst>
          </p:cNvPr>
          <p:cNvCxnSpPr>
            <a:cxnSpLocks/>
            <a:stCxn id="9" idx="2"/>
            <a:endCxn id="28" idx="0"/>
          </p:cNvCxnSpPr>
          <p:nvPr/>
        </p:nvCxnSpPr>
        <p:spPr>
          <a:xfrm>
            <a:off x="11870396" y="5258605"/>
            <a:ext cx="15795" cy="27069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D67C24D-33E4-904F-C2CF-90DAC6F51DE2}"/>
              </a:ext>
            </a:extLst>
          </p:cNvPr>
          <p:cNvSpPr txBox="1"/>
          <p:nvPr/>
        </p:nvSpPr>
        <p:spPr>
          <a:xfrm>
            <a:off x="16155467" y="8182739"/>
            <a:ext cx="239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Pass/fail?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F6B505-FBA5-DE03-A99C-23D168E61737}"/>
              </a:ext>
            </a:extLst>
          </p:cNvPr>
          <p:cNvGrpSpPr/>
          <p:nvPr/>
        </p:nvGrpSpPr>
        <p:grpSpPr>
          <a:xfrm>
            <a:off x="16008424" y="10530408"/>
            <a:ext cx="1295400" cy="1447800"/>
            <a:chOff x="8839200" y="1752600"/>
            <a:chExt cx="1584602" cy="1584602"/>
          </a:xfrm>
        </p:grpSpPr>
        <p:pic>
          <p:nvPicPr>
            <p:cNvPr id="36" name="Graphic 35" descr="Heartbeat">
              <a:extLst>
                <a:ext uri="{FF2B5EF4-FFF2-40B4-BE49-F238E27FC236}">
                  <a16:creationId xmlns:a16="http://schemas.microsoft.com/office/drawing/2014/main" id="{A3B5E964-3BE5-EE8F-0B49-AD404EBD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67813" y="2172231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Paper">
              <a:extLst>
                <a:ext uri="{FF2B5EF4-FFF2-40B4-BE49-F238E27FC236}">
                  <a16:creationId xmlns:a16="http://schemas.microsoft.com/office/drawing/2014/main" id="{E29ABFB9-87BA-0561-99B0-5AB6C432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39200" y="1752600"/>
              <a:ext cx="1584602" cy="158460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17AD21F-AED7-0DD9-439A-37328B74BEE0}"/>
              </a:ext>
            </a:extLst>
          </p:cNvPr>
          <p:cNvSpPr txBox="1"/>
          <p:nvPr/>
        </p:nvSpPr>
        <p:spPr>
          <a:xfrm>
            <a:off x="15482210" y="12075361"/>
            <a:ext cx="287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database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657CF7A-0758-DE97-93E0-6713068CD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871" y="9484033"/>
            <a:ext cx="3628311" cy="36386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F67F7CF-4B2E-4DEF-01B8-60F4A19F992B}"/>
              </a:ext>
            </a:extLst>
          </p:cNvPr>
          <p:cNvSpPr txBox="1"/>
          <p:nvPr/>
        </p:nvSpPr>
        <p:spPr>
          <a:xfrm>
            <a:off x="17675393" y="10575382"/>
            <a:ext cx="171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view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2EBD32F-A084-425E-57DC-4E58AC8190BC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12460946" y="4657389"/>
            <a:ext cx="3691494" cy="106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F0B107F-A538-3A0E-527D-386F29DE4623}"/>
              </a:ext>
            </a:extLst>
          </p:cNvPr>
          <p:cNvSpPr txBox="1"/>
          <p:nvPr/>
        </p:nvSpPr>
        <p:spPr>
          <a:xfrm>
            <a:off x="13032078" y="10449571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Simulate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DFA4ED-26CE-2F4F-BF6A-3262466B52EC}"/>
              </a:ext>
            </a:extLst>
          </p:cNvPr>
          <p:cNvCxnSpPr>
            <a:cxnSpLocks/>
            <a:stCxn id="26" idx="3"/>
            <a:endCxn id="37" idx="1"/>
          </p:cNvCxnSpPr>
          <p:nvPr/>
        </p:nvCxnSpPr>
        <p:spPr>
          <a:xfrm flipV="1">
            <a:off x="12532954" y="11254308"/>
            <a:ext cx="3475470" cy="384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FCD0554-2568-9593-0EF5-3E99E6CF06FA}"/>
              </a:ext>
            </a:extLst>
          </p:cNvPr>
          <p:cNvSpPr txBox="1"/>
          <p:nvPr/>
        </p:nvSpPr>
        <p:spPr>
          <a:xfrm>
            <a:off x="10611836" y="11889116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Netlist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74D712-8657-C6DD-6854-1D14964DF4F9}"/>
              </a:ext>
            </a:extLst>
          </p:cNvPr>
          <p:cNvSpPr txBox="1"/>
          <p:nvPr/>
        </p:nvSpPr>
        <p:spPr>
          <a:xfrm>
            <a:off x="4852994" y="6147754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Xschem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634455-8F81-2828-1DF9-94232DE6AC44}"/>
              </a:ext>
            </a:extLst>
          </p:cNvPr>
          <p:cNvSpPr txBox="1"/>
          <p:nvPr/>
        </p:nvSpPr>
        <p:spPr>
          <a:xfrm>
            <a:off x="5258107" y="12586249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Magic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A9F27E0-17DA-D475-7B76-B2359BD141A5}"/>
              </a:ext>
            </a:extLst>
          </p:cNvPr>
          <p:cNvSpPr txBox="1"/>
          <p:nvPr/>
        </p:nvSpPr>
        <p:spPr>
          <a:xfrm>
            <a:off x="12008145" y="4852307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Ngspice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DAF8A83-8DBE-6096-B5A8-9808CB3F398A}"/>
              </a:ext>
            </a:extLst>
          </p:cNvPr>
          <p:cNvSpPr txBox="1"/>
          <p:nvPr/>
        </p:nvSpPr>
        <p:spPr>
          <a:xfrm>
            <a:off x="12277040" y="11577586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Ngspice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E7F106-91C0-3C00-6BDF-48639C906C9E}"/>
              </a:ext>
            </a:extLst>
          </p:cNvPr>
          <p:cNvSpPr txBox="1"/>
          <p:nvPr/>
        </p:nvSpPr>
        <p:spPr>
          <a:xfrm>
            <a:off x="19531006" y="6358756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Gaw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6950081-2C83-EBFB-FB08-427DFE9D2ED7}"/>
              </a:ext>
            </a:extLst>
          </p:cNvPr>
          <p:cNvCxnSpPr>
            <a:cxnSpLocks/>
          </p:cNvCxnSpPr>
          <p:nvPr/>
        </p:nvCxnSpPr>
        <p:spPr>
          <a:xfrm flipV="1">
            <a:off x="17427217" y="4610073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BA7BDBC-4356-897D-A5E3-8231102FFD11}"/>
              </a:ext>
            </a:extLst>
          </p:cNvPr>
          <p:cNvCxnSpPr>
            <a:cxnSpLocks/>
          </p:cNvCxnSpPr>
          <p:nvPr/>
        </p:nvCxnSpPr>
        <p:spPr>
          <a:xfrm flipV="1">
            <a:off x="17445873" y="11292791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5351B3F-0F8D-01D1-A46B-DC2D8531933E}"/>
              </a:ext>
            </a:extLst>
          </p:cNvPr>
          <p:cNvSpPr txBox="1"/>
          <p:nvPr/>
        </p:nvSpPr>
        <p:spPr>
          <a:xfrm>
            <a:off x="19531006" y="8660939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Gaw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A129520-AF84-44E8-B6B9-E74486666F7C}"/>
              </a:ext>
            </a:extLst>
          </p:cNvPr>
          <p:cNvSpPr txBox="1"/>
          <p:nvPr/>
        </p:nvSpPr>
        <p:spPr>
          <a:xfrm>
            <a:off x="19035210" y="7350844"/>
            <a:ext cx="500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Evaluation &amp; debugging</a:t>
            </a:r>
          </a:p>
        </p:txBody>
      </p:sp>
    </p:spTree>
    <p:extLst>
      <p:ext uri="{BB962C8B-B14F-4D97-AF65-F5344CB8AC3E}">
        <p14:creationId xmlns:p14="http://schemas.microsoft.com/office/powerpoint/2010/main" val="366718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7184-F963-3931-0D86-E56B31EA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MPW/Chip Ignite design focus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6D3E7B-8309-C0FB-D47B-385BD12B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296" r="835" b="14570"/>
          <a:stretch/>
        </p:blipFill>
        <p:spPr>
          <a:xfrm>
            <a:off x="19264910" y="3041576"/>
            <a:ext cx="4808410" cy="687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CF3C93-7316-2CB7-E5C0-806E29CB9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3150" r="42102" b="18504"/>
          <a:stretch/>
        </p:blipFill>
        <p:spPr>
          <a:xfrm>
            <a:off x="12415091" y="3173937"/>
            <a:ext cx="4568646" cy="6610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C60EBA-E05D-6E81-E8EE-C4F172C0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09" y="4615857"/>
            <a:ext cx="3234603" cy="323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F1C0FC-BB1D-2406-61BA-0B635C432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7553" r="80206" b="39172"/>
          <a:stretch/>
        </p:blipFill>
        <p:spPr>
          <a:xfrm>
            <a:off x="6387384" y="3462886"/>
            <a:ext cx="3746535" cy="43924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BEA5BA-35AF-493C-46FE-F616BFB8F205}"/>
              </a:ext>
            </a:extLst>
          </p:cNvPr>
          <p:cNvSpPr txBox="1"/>
          <p:nvPr/>
        </p:nvSpPr>
        <p:spPr>
          <a:xfrm>
            <a:off x="670720" y="8289731"/>
            <a:ext cx="34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Your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310880-5A2C-CFC7-C5CF-6A6DA6EB0D35}"/>
              </a:ext>
            </a:extLst>
          </p:cNvPr>
          <p:cNvSpPr txBox="1"/>
          <p:nvPr/>
        </p:nvSpPr>
        <p:spPr>
          <a:xfrm>
            <a:off x="5874249" y="8253375"/>
            <a:ext cx="5400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Caravel user project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Wrapper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1EC8EE-FA7A-EB03-F87A-BE3C927C9FD0}"/>
              </a:ext>
            </a:extLst>
          </p:cNvPr>
          <p:cNvSpPr txBox="1"/>
          <p:nvPr/>
        </p:nvSpPr>
        <p:spPr>
          <a:xfrm>
            <a:off x="11999286" y="9875648"/>
            <a:ext cx="54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Caravel test harness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FEFD33-F67E-3EED-81AA-F8C51834BC58}"/>
              </a:ext>
            </a:extLst>
          </p:cNvPr>
          <p:cNvSpPr txBox="1"/>
          <p:nvPr/>
        </p:nvSpPr>
        <p:spPr>
          <a:xfrm>
            <a:off x="18704234" y="9875647"/>
            <a:ext cx="54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Integrated Chip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35C3CDCB-2DE5-5FC9-E9B9-AED36CF0CF9B}"/>
              </a:ext>
            </a:extLst>
          </p:cNvPr>
          <p:cNvCxnSpPr>
            <a:cxnSpLocks/>
          </p:cNvCxnSpPr>
          <p:nvPr/>
        </p:nvCxnSpPr>
        <p:spPr bwMode="auto">
          <a:xfrm flipV="1">
            <a:off x="4084917" y="5065715"/>
            <a:ext cx="3642587" cy="1214222"/>
          </a:xfrm>
          <a:prstGeom prst="curvedConnector3">
            <a:avLst>
              <a:gd name="adj1" fmla="val 50000"/>
            </a:avLst>
          </a:prstGeom>
          <a:ln w="127000"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Plus Sign 30">
            <a:extLst>
              <a:ext uri="{FF2B5EF4-FFF2-40B4-BE49-F238E27FC236}">
                <a16:creationId xmlns:a16="http://schemas.microsoft.com/office/drawing/2014/main" id="{3E719495-EA21-CC81-993A-3E525C3BC4A8}"/>
              </a:ext>
            </a:extLst>
          </p:cNvPr>
          <p:cNvSpPr/>
          <p:nvPr/>
        </p:nvSpPr>
        <p:spPr bwMode="auto">
          <a:xfrm>
            <a:off x="10446583" y="5192466"/>
            <a:ext cx="1314156" cy="1032729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2" name="Equals 31">
            <a:extLst>
              <a:ext uri="{FF2B5EF4-FFF2-40B4-BE49-F238E27FC236}">
                <a16:creationId xmlns:a16="http://schemas.microsoft.com/office/drawing/2014/main" id="{1A3679B5-1012-0E49-06FC-5DBEE4EFA662}"/>
              </a:ext>
            </a:extLst>
          </p:cNvPr>
          <p:cNvSpPr/>
          <p:nvPr/>
        </p:nvSpPr>
        <p:spPr bwMode="auto">
          <a:xfrm>
            <a:off x="17544413" y="5265395"/>
            <a:ext cx="1304692" cy="1014542"/>
          </a:xfrm>
          <a:prstGeom prst="mathEqua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2A6BDA-ADC4-1EA5-92FB-EA4E64D694A3}"/>
              </a:ext>
            </a:extLst>
          </p:cNvPr>
          <p:cNvGrpSpPr/>
          <p:nvPr/>
        </p:nvGrpSpPr>
        <p:grpSpPr>
          <a:xfrm>
            <a:off x="329458" y="9258163"/>
            <a:ext cx="24602259" cy="4296581"/>
            <a:chOff x="-382399" y="6996996"/>
            <a:chExt cx="24602259" cy="429658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E4C6A2-43E2-16F4-45C3-924D2EF1B8B5}"/>
                </a:ext>
              </a:extLst>
            </p:cNvPr>
            <p:cNvSpPr txBox="1"/>
            <p:nvPr/>
          </p:nvSpPr>
          <p:spPr>
            <a:xfrm>
              <a:off x="-382399" y="6996996"/>
              <a:ext cx="54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Harden your design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E7B056-4CBB-598B-82A0-27BEB8B12741}"/>
                </a:ext>
              </a:extLst>
            </p:cNvPr>
            <p:cNvSpPr txBox="1"/>
            <p:nvPr/>
          </p:nvSpPr>
          <p:spPr>
            <a:xfrm>
              <a:off x="4035530" y="7820069"/>
              <a:ext cx="6690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Integrate your design into user project wrapper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959308-2072-A958-FDC9-B72FD824C42C}"/>
                </a:ext>
              </a:extLst>
            </p:cNvPr>
            <p:cNvSpPr txBox="1"/>
            <p:nvPr/>
          </p:nvSpPr>
          <p:spPr>
            <a:xfrm>
              <a:off x="10139516" y="8664763"/>
              <a:ext cx="76960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Run STA &amp;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precheck scripts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B06B1E-C04F-E733-0C0E-9EAE7C9B17AD}"/>
                </a:ext>
              </a:extLst>
            </p:cNvPr>
            <p:cNvSpPr txBox="1"/>
            <p:nvPr/>
          </p:nvSpPr>
          <p:spPr>
            <a:xfrm>
              <a:off x="16982602" y="9354585"/>
              <a:ext cx="72372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Submit your design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&amp; run </a:t>
              </a:r>
              <a:r>
                <a:rPr lang="en-US" sz="4000" dirty="0" err="1">
                  <a:solidFill>
                    <a:schemeClr val="tx1"/>
                  </a:solidFill>
                </a:rPr>
                <a:t>tapeout</a:t>
              </a:r>
              <a:r>
                <a:rPr lang="en-US" sz="4000" dirty="0">
                  <a:solidFill>
                    <a:schemeClr val="tx1"/>
                  </a:solidFill>
                </a:rPr>
                <a:t> jobs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(</a:t>
              </a:r>
              <a:r>
                <a:rPr lang="en-US" sz="4000" dirty="0" err="1">
                  <a:solidFill>
                    <a:schemeClr val="tx1"/>
                  </a:solidFill>
                </a:rPr>
                <a:t>Efabless</a:t>
              </a:r>
              <a:r>
                <a:rPr lang="en-US" sz="4000" dirty="0">
                  <a:solidFill>
                    <a:schemeClr val="tx1"/>
                  </a:solidFill>
                </a:rPr>
                <a:t> server)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5B23BA96-C545-AD76-4AE9-DB906660A8F2}"/>
                </a:ext>
              </a:extLst>
            </p:cNvPr>
            <p:cNvSpPr/>
            <p:nvPr/>
          </p:nvSpPr>
          <p:spPr bwMode="auto">
            <a:xfrm rot="1497992">
              <a:off x="2279911" y="7831207"/>
              <a:ext cx="1593705" cy="60461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EA47C54B-FA5B-C6B1-A730-57E021D4EC29}"/>
                </a:ext>
              </a:extLst>
            </p:cNvPr>
            <p:cNvSpPr/>
            <p:nvPr/>
          </p:nvSpPr>
          <p:spPr bwMode="auto">
            <a:xfrm rot="733579">
              <a:off x="10710597" y="8725183"/>
              <a:ext cx="1579919" cy="467409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97357720-42E4-55BB-46B5-1AA6304DFB44}"/>
                </a:ext>
              </a:extLst>
            </p:cNvPr>
            <p:cNvSpPr/>
            <p:nvPr/>
          </p:nvSpPr>
          <p:spPr bwMode="auto">
            <a:xfrm rot="557164">
              <a:off x="16281764" y="9395289"/>
              <a:ext cx="1612600" cy="54727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07309F-ED36-9F4C-7520-58A866909185}"/>
              </a:ext>
            </a:extLst>
          </p:cNvPr>
          <p:cNvCxnSpPr/>
          <p:nvPr/>
        </p:nvCxnSpPr>
        <p:spPr bwMode="auto">
          <a:xfrm>
            <a:off x="11353187" y="3212563"/>
            <a:ext cx="0" cy="969169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8575" cap="flat" cmpd="sng" algn="ctr">
            <a:solidFill>
              <a:srgbClr val="FF0000"/>
            </a:solidFill>
            <a:prstDash val="dash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A0E081-9FB1-FF3D-CC79-745F5D6D7217}"/>
              </a:ext>
            </a:extLst>
          </p:cNvPr>
          <p:cNvSpPr txBox="1"/>
          <p:nvPr/>
        </p:nvSpPr>
        <p:spPr>
          <a:xfrm>
            <a:off x="936233" y="12589816"/>
            <a:ext cx="977085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Your main task in UNIC-CASS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45570-263B-DF5C-6C4D-CDCF1A2813EB}"/>
              </a:ext>
            </a:extLst>
          </p:cNvPr>
          <p:cNvSpPr txBox="1"/>
          <p:nvPr/>
        </p:nvSpPr>
        <p:spPr>
          <a:xfrm>
            <a:off x="11489787" y="12645733"/>
            <a:ext cx="6966167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Automated in </a:t>
            </a:r>
            <a:r>
              <a:rPr lang="en-US" sz="3600" dirty="0" err="1">
                <a:solidFill>
                  <a:schemeClr val="tx1"/>
                </a:solidFill>
              </a:rPr>
              <a:t>Efabless</a:t>
            </a:r>
            <a:r>
              <a:rPr lang="en-US" sz="3600" dirty="0">
                <a:solidFill>
                  <a:schemeClr val="tx1"/>
                </a:solidFill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273156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EF7D9A-8BB4-2262-2C27-6F1C01DA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305272"/>
            <a:ext cx="19504148" cy="2178050"/>
          </a:xfrm>
        </p:spPr>
        <p:txBody>
          <a:bodyPr/>
          <a:lstStyle/>
          <a:p>
            <a:r>
              <a:rPr lang="en-US" dirty="0"/>
              <a:t>Course outline &amp; learning path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6529D3-6E03-396E-AFC4-76A1359DFAD4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12002455" y="1745432"/>
            <a:ext cx="17300" cy="11638234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FF00"/>
            </a:solidFill>
            <a:prstDash val="sysDot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4079920-4FBF-2440-E308-0713CCF38AA9}"/>
              </a:ext>
            </a:extLst>
          </p:cNvPr>
          <p:cNvSpPr/>
          <p:nvPr/>
        </p:nvSpPr>
        <p:spPr>
          <a:xfrm>
            <a:off x="8589850" y="2393504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1. Course introduction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289C7-CF6E-4AA8-61B1-6F88E03F6197}"/>
              </a:ext>
            </a:extLst>
          </p:cNvPr>
          <p:cNvSpPr/>
          <p:nvPr/>
        </p:nvSpPr>
        <p:spPr>
          <a:xfrm>
            <a:off x="8589850" y="3886954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 Tool installation &amp; env 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BC662-5708-B282-33C9-F27357E27FAD}"/>
              </a:ext>
            </a:extLst>
          </p:cNvPr>
          <p:cNvSpPr/>
          <p:nvPr/>
        </p:nvSpPr>
        <p:spPr>
          <a:xfrm>
            <a:off x="681064" y="5255455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2.1 Digital design tools using docker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949F6-1F1A-B942-EAC5-336635DEE432}"/>
              </a:ext>
            </a:extLst>
          </p:cNvPr>
          <p:cNvSpPr/>
          <p:nvPr/>
        </p:nvSpPr>
        <p:spPr>
          <a:xfrm>
            <a:off x="16339070" y="5310002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2.2/2.3 AMS design tools on Docker/</a:t>
            </a:r>
            <a:r>
              <a:rPr lang="en-US" sz="3200" dirty="0" err="1">
                <a:solidFill>
                  <a:schemeClr val="bg1"/>
                </a:solidFill>
              </a:rPr>
              <a:t>conda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F37C7-4E17-84A0-7137-6F9C0886E205}"/>
              </a:ext>
            </a:extLst>
          </p:cNvPr>
          <p:cNvSpPr/>
          <p:nvPr/>
        </p:nvSpPr>
        <p:spPr>
          <a:xfrm>
            <a:off x="670720" y="6947119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4. Digital Design flow with Opensource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77F705-8D84-68E7-0B90-911593039B34}"/>
              </a:ext>
            </a:extLst>
          </p:cNvPr>
          <p:cNvSpPr/>
          <p:nvPr/>
        </p:nvSpPr>
        <p:spPr>
          <a:xfrm>
            <a:off x="670720" y="8585843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5. Functional verification (with Caravel)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6A1C3-A041-116D-091B-7A9B76F6B77B}"/>
              </a:ext>
            </a:extLst>
          </p:cNvPr>
          <p:cNvSpPr/>
          <p:nvPr/>
        </p:nvSpPr>
        <p:spPr>
          <a:xfrm>
            <a:off x="8557058" y="9737971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6. Preparing design for </a:t>
            </a:r>
            <a:r>
              <a:rPr lang="en-US" sz="3200" dirty="0" err="1">
                <a:solidFill>
                  <a:schemeClr val="bg1"/>
                </a:solidFill>
              </a:rPr>
              <a:t>Tapeout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7571A-3635-9675-6D08-638C6A0E2B4D}"/>
              </a:ext>
            </a:extLst>
          </p:cNvPr>
          <p:cNvSpPr/>
          <p:nvPr/>
        </p:nvSpPr>
        <p:spPr>
          <a:xfrm>
            <a:off x="8557058" y="11394155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7. Design examples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BE32FB-091B-FE47-8A95-6900FF9E2B44}"/>
              </a:ext>
            </a:extLst>
          </p:cNvPr>
          <p:cNvSpPr/>
          <p:nvPr/>
        </p:nvSpPr>
        <p:spPr bwMode="auto">
          <a:xfrm>
            <a:off x="1713960" y="2024883"/>
            <a:ext cx="5511766" cy="10770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rPr>
              <a:t>Digital Design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6E60FD9-41EB-F90B-BA7A-CCA9C7CDC2EF}"/>
              </a:ext>
            </a:extLst>
          </p:cNvPr>
          <p:cNvSpPr/>
          <p:nvPr/>
        </p:nvSpPr>
        <p:spPr bwMode="auto">
          <a:xfrm>
            <a:off x="17013092" y="1944774"/>
            <a:ext cx="5511766" cy="10770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rPr>
              <a:t>Analog 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26E4FE-43CF-2B3B-2A36-76B39EEBBDAD}"/>
              </a:ext>
            </a:extLst>
          </p:cNvPr>
          <p:cNvSpPr/>
          <p:nvPr/>
        </p:nvSpPr>
        <p:spPr>
          <a:xfrm>
            <a:off x="16339070" y="7001667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3. Analog design flow with Opensource tools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06394F2-CF43-56E1-BC33-4620FFADEA53}"/>
              </a:ext>
            </a:extLst>
          </p:cNvPr>
          <p:cNvSpPr/>
          <p:nvPr/>
        </p:nvSpPr>
        <p:spPr bwMode="auto">
          <a:xfrm rot="9769543">
            <a:off x="6312070" y="4339417"/>
            <a:ext cx="2192917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42FE2CA-2496-FAC6-F7BA-ED7BFF23E54B}"/>
              </a:ext>
            </a:extLst>
          </p:cNvPr>
          <p:cNvSpPr/>
          <p:nvPr/>
        </p:nvSpPr>
        <p:spPr bwMode="auto">
          <a:xfrm rot="1038522">
            <a:off x="15710995" y="4411495"/>
            <a:ext cx="2192917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CD6D76EF-A502-C567-5BD5-41674E8BD723}"/>
              </a:ext>
            </a:extLst>
          </p:cNvPr>
          <p:cNvSpPr/>
          <p:nvPr/>
        </p:nvSpPr>
        <p:spPr bwMode="auto">
          <a:xfrm>
            <a:off x="4100625" y="6497960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31C0476-7234-9330-806F-8860952E8610}"/>
              </a:ext>
            </a:extLst>
          </p:cNvPr>
          <p:cNvSpPr/>
          <p:nvPr/>
        </p:nvSpPr>
        <p:spPr bwMode="auto">
          <a:xfrm>
            <a:off x="4100624" y="8162244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707DFCDA-C9A4-ABA4-45E6-77165A57896D}"/>
              </a:ext>
            </a:extLst>
          </p:cNvPr>
          <p:cNvSpPr/>
          <p:nvPr/>
        </p:nvSpPr>
        <p:spPr bwMode="auto">
          <a:xfrm>
            <a:off x="19429039" y="6544160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70182EA-6238-0B84-E01D-8AF0DFA4C25E}"/>
              </a:ext>
            </a:extLst>
          </p:cNvPr>
          <p:cNvSpPr/>
          <p:nvPr/>
        </p:nvSpPr>
        <p:spPr bwMode="auto">
          <a:xfrm rot="609591">
            <a:off x="5927864" y="9799555"/>
            <a:ext cx="2623530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EF2F7B9-9CA0-E09C-690F-93C3B2D9915E}"/>
              </a:ext>
            </a:extLst>
          </p:cNvPr>
          <p:cNvSpPr/>
          <p:nvPr/>
        </p:nvSpPr>
        <p:spPr bwMode="auto">
          <a:xfrm rot="9141742">
            <a:off x="15512638" y="9058457"/>
            <a:ext cx="4361623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EA801276-484F-8C5B-6265-F82EEBCB76F3}"/>
              </a:ext>
            </a:extLst>
          </p:cNvPr>
          <p:cNvSpPr/>
          <p:nvPr/>
        </p:nvSpPr>
        <p:spPr bwMode="auto">
          <a:xfrm>
            <a:off x="11822781" y="10962456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3C0BC4-80A1-BFCB-2DEC-F5B8370592F1}"/>
              </a:ext>
            </a:extLst>
          </p:cNvPr>
          <p:cNvSpPr/>
          <p:nvPr/>
        </p:nvSpPr>
        <p:spPr>
          <a:xfrm>
            <a:off x="702789" y="12173171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7.1 Basic digital design with Caravel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7.6 </a:t>
            </a:r>
            <a:r>
              <a:rPr lang="en-US" sz="3200" dirty="0" err="1">
                <a:solidFill>
                  <a:schemeClr val="bg1"/>
                </a:solidFill>
              </a:rPr>
              <a:t>OpenRAM</a:t>
            </a:r>
            <a:r>
              <a:rPr lang="en-US" sz="3200" dirty="0">
                <a:solidFill>
                  <a:schemeClr val="bg1"/>
                </a:solidFill>
              </a:rPr>
              <a:t> compiler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1F7221-3B2A-7CB0-11F6-99D2F0AB7692}"/>
              </a:ext>
            </a:extLst>
          </p:cNvPr>
          <p:cNvSpPr/>
          <p:nvPr/>
        </p:nvSpPr>
        <p:spPr>
          <a:xfrm>
            <a:off x="16339070" y="11420531"/>
            <a:ext cx="7555634" cy="1990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7.2 Comparator (design &amp; simulation)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7.3 Operational Amplifier (Layout)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7.4 Layout techniques in Magic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8D36739-6C6B-7FAC-B870-250AAA4CCBE3}"/>
              </a:ext>
            </a:extLst>
          </p:cNvPr>
          <p:cNvSpPr/>
          <p:nvPr/>
        </p:nvSpPr>
        <p:spPr bwMode="auto">
          <a:xfrm rot="9769543">
            <a:off x="7583143" y="11999210"/>
            <a:ext cx="935711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9DE88807-64A2-0E9F-0247-4437C3323A6C}"/>
              </a:ext>
            </a:extLst>
          </p:cNvPr>
          <p:cNvSpPr/>
          <p:nvPr/>
        </p:nvSpPr>
        <p:spPr bwMode="auto">
          <a:xfrm rot="1452411">
            <a:off x="15549273" y="12182720"/>
            <a:ext cx="828661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53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9192-00E1-F4F4-023B-A0C707D5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DAB00-4280-A010-4CBF-ACDCC028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Each lesson contains (either or both):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Lecture notes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Updated materials with current design flows &amp; tools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Lecture videos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400" dirty="0"/>
              <a:t>Cultivated from the public source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400" dirty="0"/>
              <a:t>Demonstrate the ideas &amp; steps to execute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Design examples in </a:t>
            </a:r>
            <a:r>
              <a:rPr lang="en-US" sz="4400" dirty="0" err="1"/>
              <a:t>Jupyter</a:t>
            </a:r>
            <a:r>
              <a:rPr lang="en-US" sz="4400" dirty="0"/>
              <a:t> Notebook (coming soon)</a:t>
            </a:r>
            <a:endParaRPr lang="en-US" sz="3600" dirty="0"/>
          </a:p>
          <a:p>
            <a:r>
              <a:rPr lang="en-US" sz="4800" dirty="0">
                <a:solidFill>
                  <a:schemeClr val="tx1">
                    <a:lumMod val="90000"/>
                  </a:schemeClr>
                </a:solidFill>
              </a:rPr>
              <a:t>⇒</a:t>
            </a:r>
            <a:r>
              <a:rPr lang="en-US" sz="4400" dirty="0">
                <a:solidFill>
                  <a:schemeClr val="tx1">
                    <a:lumMod val="90000"/>
                  </a:schemeClr>
                </a:solidFill>
              </a:rPr>
              <a:t>Linking among methodologies, design flows and tools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16231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9192-00E1-F4F4-023B-A0C707D5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in v2.0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DAB00-4280-A010-4CBF-ACDCC0284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53" y="3265620"/>
            <a:ext cx="14835904" cy="701992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New videos made by volunteers following the lecture notes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Lecture notes in Markdown format</a:t>
            </a:r>
          </a:p>
          <a:p>
            <a:pPr lvl="1" indent="0"/>
            <a:r>
              <a:rPr lang="en-US" sz="4000" dirty="0">
                <a:solidFill>
                  <a:schemeClr val="tx1">
                    <a:lumMod val="90000"/>
                  </a:schemeClr>
                </a:solidFill>
              </a:rPr>
              <a:t>     ⇒ </a:t>
            </a:r>
            <a:r>
              <a:rPr lang="en-US" sz="4000" dirty="0"/>
              <a:t>You can contribute by updating them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New document theme using Just-the-docs Jekyll theme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Latest materials in </a:t>
            </a:r>
            <a:r>
              <a:rPr lang="en-US" sz="4000" dirty="0" err="1"/>
              <a:t>Github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Materials in CASS-</a:t>
            </a:r>
            <a:r>
              <a:rPr lang="en-US" sz="4000" dirty="0" err="1"/>
              <a:t>MiLe</a:t>
            </a:r>
            <a:r>
              <a:rPr lang="en-US" sz="4000" dirty="0"/>
              <a:t> will be updated into v2.0 soon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Add instructions for </a:t>
            </a:r>
            <a:r>
              <a:rPr lang="en-US" sz="4000" dirty="0" err="1"/>
              <a:t>Klayout</a:t>
            </a:r>
            <a:r>
              <a:rPr lang="en-US" sz="4000" dirty="0"/>
              <a:t> in analog design flow</a:t>
            </a:r>
          </a:p>
          <a:p>
            <a:pPr marL="1097280" lvl="5" indent="-182880">
              <a:buFont typeface="Arial" panose="020B0604020202020204" pitchFamily="34" charset="0"/>
              <a:buChar char="•"/>
            </a:pPr>
            <a:r>
              <a:rPr lang="en-US" sz="3600" dirty="0"/>
              <a:t>Layout</a:t>
            </a:r>
          </a:p>
          <a:p>
            <a:pPr marL="1097280" lvl="5" indent="-182880">
              <a:buFont typeface="Arial" panose="020B0604020202020204" pitchFamily="34" charset="0"/>
              <a:buChar char="•"/>
            </a:pPr>
            <a:r>
              <a:rPr lang="en-US" sz="3600" dirty="0"/>
              <a:t>DRC</a:t>
            </a:r>
          </a:p>
          <a:p>
            <a:pPr marL="1097280" lvl="5" indent="-182880">
              <a:buFont typeface="Arial" panose="020B0604020202020204" pitchFamily="34" charset="0"/>
              <a:buChar char="•"/>
            </a:pPr>
            <a:r>
              <a:rPr lang="en-US" sz="3600" dirty="0"/>
              <a:t>LVS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B1A16-CB36-5173-1F3F-0A91C474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95" b="67981"/>
          <a:stretch/>
        </p:blipFill>
        <p:spPr>
          <a:xfrm>
            <a:off x="11044100" y="344654"/>
            <a:ext cx="12668205" cy="1976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7850C-2B68-E49F-0C88-1A05D3C8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592" y="9847337"/>
            <a:ext cx="12870963" cy="3306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33EFC9-E99A-50D7-2831-EC97974F529A}"/>
              </a:ext>
            </a:extLst>
          </p:cNvPr>
          <p:cNvSpPr txBox="1"/>
          <p:nvPr/>
        </p:nvSpPr>
        <p:spPr>
          <a:xfrm>
            <a:off x="11520305" y="247006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Source</a:t>
            </a:r>
            <a:r>
              <a:rPr lang="en-US" sz="3200" dirty="0"/>
              <a:t>: </a:t>
            </a:r>
            <a:r>
              <a:rPr lang="en-US" sz="3200" dirty="0">
                <a:hlinkClick r:id="rId4"/>
              </a:rPr>
              <a:t>https://github.com/unic-cass/unic-cass.github.io</a:t>
            </a:r>
            <a:r>
              <a:rPr lang="en-US" sz="3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910366-DF3E-734A-91EC-6E215B947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4523" y="3084700"/>
            <a:ext cx="8498332" cy="6008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3736DF-59A3-CAC6-7140-69022CE5C9EE}"/>
              </a:ext>
            </a:extLst>
          </p:cNvPr>
          <p:cNvSpPr txBox="1"/>
          <p:nvPr/>
        </p:nvSpPr>
        <p:spPr>
          <a:xfrm>
            <a:off x="16076787" y="9080563"/>
            <a:ext cx="8212557" cy="60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Website: </a:t>
            </a:r>
            <a:r>
              <a:rPr lang="en-US" sz="3200" dirty="0">
                <a:solidFill>
                  <a:schemeClr val="tx1"/>
                </a:solidFill>
                <a:hlinkClick r:id="rId6"/>
              </a:rPr>
              <a:t>https://unic-cass.github.io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7B5A32-7461-085B-B035-6629938C25A7}"/>
              </a:ext>
            </a:extLst>
          </p:cNvPr>
          <p:cNvSpPr txBox="1"/>
          <p:nvPr/>
        </p:nvSpPr>
        <p:spPr>
          <a:xfrm>
            <a:off x="12033646" y="13156904"/>
            <a:ext cx="8212557" cy="60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CASS-</a:t>
            </a:r>
            <a:r>
              <a:rPr lang="en-US" sz="3200" dirty="0" err="1">
                <a:solidFill>
                  <a:schemeClr val="tx1"/>
                </a:solidFill>
              </a:rPr>
              <a:t>MiLE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  <a:hlinkClick r:id="rId7"/>
              </a:rPr>
              <a:t>https://ml.ieee-cas.org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454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5ADB-AB76-C3AB-9CE7-C82DB404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Education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CA36-CD21-5EE5-F7A0-87B4744FE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Duy-Hieu Bui, Vietnam National University Hanoi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B. Ghaznavi-Ghoushchi, Shahed University Iran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Dimitri Galayko, Sorbonne Université France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Noor Ain Kamsani, Universiti Putra Malaysia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Suhaidi Shafiee, Universiti Putra Malaysia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Mohd Amrallah Mustafa, Universiti Putra Malaysia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Lini Lee, Multimedia University Malaysia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Azrul Ghazali, Universiti Tenaga Nasional Malaysia</a:t>
            </a:r>
          </a:p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Haslina Jaafar, Universiti Putra Malaysia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0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95B8-C4B0-75B3-7EDA-300D5371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881336"/>
            <a:ext cx="19504148" cy="2178050"/>
          </a:xfrm>
        </p:spPr>
        <p:txBody>
          <a:bodyPr/>
          <a:lstStyle/>
          <a:p>
            <a:r>
              <a:rPr lang="en-US" dirty="0"/>
              <a:t>Special thanks to UNIC-CASS Education Volunteers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BD1C4-38C1-E6F1-AB33-C74A97A90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Manh Hiep Dao (VNU-ITI, Vietnam)</a:t>
            </a:r>
          </a:p>
          <a:p>
            <a:pPr marL="742950" indent="-742950">
              <a:buAutoNum type="arabicPeriod"/>
            </a:pPr>
            <a:r>
              <a:rPr lang="en-US" sz="3600" dirty="0"/>
              <a:t>Duc-</a:t>
            </a:r>
            <a:r>
              <a:rPr lang="en-US" sz="3600" dirty="0" err="1"/>
              <a:t>Manh</a:t>
            </a:r>
            <a:r>
              <a:rPr lang="en-US" sz="3600" dirty="0"/>
              <a:t> Tran (VNU-ITI, Vietnam)</a:t>
            </a:r>
          </a:p>
          <a:p>
            <a:pPr marL="742950" indent="-742950">
              <a:buAutoNum type="arabicPeriod"/>
            </a:pPr>
            <a:r>
              <a:rPr lang="en-US" sz="3600" dirty="0"/>
              <a:t>Dinh-Toi Nguyen (VNU-ITI, Vietnam)</a:t>
            </a:r>
          </a:p>
          <a:p>
            <a:pPr marL="742950" indent="-742950">
              <a:buAutoNum type="arabicPeriod"/>
            </a:pPr>
            <a:r>
              <a:rPr lang="en-US" sz="3600" dirty="0" err="1"/>
              <a:t>Huyen</a:t>
            </a:r>
            <a:r>
              <a:rPr lang="en-US" sz="3600" dirty="0"/>
              <a:t>-Trang Pham </a:t>
            </a:r>
            <a:r>
              <a:rPr lang="en-US" sz="3600" dirty="0" err="1"/>
              <a:t>Thi</a:t>
            </a:r>
            <a:r>
              <a:rPr lang="en-US" sz="3600" dirty="0"/>
              <a:t> (VNU-UET, Vietnam)</a:t>
            </a:r>
          </a:p>
          <a:p>
            <a:pPr marL="742950" indent="-742950">
              <a:buAutoNum type="arabicPeriod"/>
            </a:pPr>
            <a:r>
              <a:rPr lang="en-US" sz="3600" dirty="0"/>
              <a:t>Hoang-Anh Trinh (VNU-UET, Vietnam)</a:t>
            </a:r>
          </a:p>
          <a:p>
            <a:pPr marL="742950" indent="-742950">
              <a:buAutoNum type="arabicPeriod"/>
            </a:pPr>
            <a:r>
              <a:rPr lang="en-US" sz="3600" dirty="0"/>
              <a:t>Thuy-Linh Nguyen (VNU-UET, Vietnam)</a:t>
            </a:r>
          </a:p>
          <a:p>
            <a:pPr marL="742950" indent="-742950">
              <a:buFontTx/>
              <a:buAutoNum type="arabicPeriod"/>
            </a:pPr>
            <a:r>
              <a:rPr lang="en-US" sz="3600" dirty="0"/>
              <a:t>Thao-Nguyen Tran-Ha (VNU-UET, Vietnam)</a:t>
            </a:r>
          </a:p>
          <a:p>
            <a:pPr marL="742950" indent="-742950"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3132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E861-95AF-F527-2C0C-F8932ED2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 to the video authors in v1.0 and a part in v2.0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8A4B1-6DCF-38F7-EC0C-08CBA4013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713" y="4808339"/>
            <a:ext cx="20477162" cy="7019925"/>
          </a:xfrm>
        </p:spPr>
        <p:txBody>
          <a:bodyPr/>
          <a:lstStyle/>
          <a:p>
            <a:r>
              <a:rPr lang="en-US" sz="4800" dirty="0"/>
              <a:t>Tim Ansell (Google)</a:t>
            </a:r>
          </a:p>
          <a:p>
            <a:r>
              <a:rPr lang="en-US" sz="4800" dirty="0"/>
              <a:t>Tim Edwards (</a:t>
            </a:r>
            <a:r>
              <a:rPr lang="en-US" sz="4800" dirty="0" err="1"/>
              <a:t>Efabless</a:t>
            </a:r>
            <a:r>
              <a:rPr lang="en-US" sz="4800" dirty="0"/>
              <a:t>)</a:t>
            </a:r>
          </a:p>
          <a:p>
            <a:r>
              <a:rPr lang="en-US" sz="4800" dirty="0"/>
              <a:t>Ahmed </a:t>
            </a:r>
            <a:r>
              <a:rPr lang="en-US" sz="4800" dirty="0" err="1"/>
              <a:t>Ghazy</a:t>
            </a:r>
            <a:endParaRPr lang="en-US" sz="4800" dirty="0"/>
          </a:p>
          <a:p>
            <a:r>
              <a:rPr lang="en-US" sz="4800" dirty="0"/>
              <a:t>Bradley A. Minch</a:t>
            </a:r>
          </a:p>
          <a:p>
            <a:r>
              <a:rPr lang="en-US" sz="4800" dirty="0"/>
              <a:t>Mohamed </a:t>
            </a:r>
            <a:r>
              <a:rPr lang="en-US" sz="4800" dirty="0" err="1"/>
              <a:t>Shalan</a:t>
            </a:r>
            <a:endParaRPr lang="en-US" sz="4800" dirty="0"/>
          </a:p>
          <a:p>
            <a:r>
              <a:rPr lang="en-US" sz="4800" dirty="0" err="1"/>
              <a:t>MattVenn</a:t>
            </a:r>
            <a:endParaRPr lang="en-US" sz="4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8FA4AB-D162-F951-9D84-31E4B4480135}"/>
              </a:ext>
            </a:extLst>
          </p:cNvPr>
          <p:cNvSpPr txBox="1">
            <a:spLocks/>
          </p:cNvSpPr>
          <p:nvPr/>
        </p:nvSpPr>
        <p:spPr bwMode="auto">
          <a:xfrm>
            <a:off x="12768064" y="5022651"/>
            <a:ext cx="20477162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1pPr>
            <a:lvl2pPr indent="2286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2pPr>
            <a:lvl3pPr indent="4572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3pPr>
            <a:lvl4pPr indent="6858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4pPr>
            <a:lvl5pPr indent="9144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Jeff </a:t>
            </a:r>
            <a:r>
              <a:rPr lang="en-US" sz="4800" dirty="0" err="1"/>
              <a:t>DiCorpo</a:t>
            </a:r>
            <a:endParaRPr lang="en-US" sz="4800" dirty="0"/>
          </a:p>
          <a:p>
            <a:r>
              <a:rPr lang="en-US" sz="4800" dirty="0"/>
              <a:t>Stefan Schippers</a:t>
            </a:r>
          </a:p>
          <a:p>
            <a:r>
              <a:rPr lang="en-US" sz="4800" dirty="0" err="1"/>
              <a:t>Jame</a:t>
            </a:r>
            <a:r>
              <a:rPr lang="en-US" sz="4800" dirty="0"/>
              <a:t> E. Stine</a:t>
            </a:r>
          </a:p>
          <a:p>
            <a:r>
              <a:rPr lang="en-US" sz="4800" dirty="0" err="1"/>
              <a:t>FOSSi</a:t>
            </a:r>
            <a:r>
              <a:rPr lang="en-US" sz="4800" dirty="0"/>
              <a:t> Dial-up</a:t>
            </a:r>
          </a:p>
          <a:p>
            <a:r>
              <a:rPr lang="en-US" sz="4800" dirty="0"/>
              <a:t>Matt </a:t>
            </a:r>
            <a:r>
              <a:rPr lang="en-US" sz="4800" dirty="0" err="1"/>
              <a:t>Gauthaus</a:t>
            </a:r>
            <a:endParaRPr lang="en-US" sz="4800" dirty="0"/>
          </a:p>
          <a:p>
            <a:r>
              <a:rPr lang="en-US" sz="4800" dirty="0"/>
              <a:t>Some other engineers from </a:t>
            </a:r>
            <a:r>
              <a:rPr lang="en-US" sz="4800" dirty="0" err="1"/>
              <a:t>Efabless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2410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Design-to-</a:t>
            </a:r>
            <a:r>
              <a:rPr lang="en-US" sz="7200" b="1" dirty="0" err="1">
                <a:solidFill>
                  <a:schemeClr val="tx2"/>
                </a:solidFill>
              </a:rPr>
              <a:t>Tapeout</a:t>
            </a:r>
            <a:endParaRPr lang="en-US" sz="7200" b="1" dirty="0">
              <a:solidFill>
                <a:schemeClr val="tx2"/>
              </a:solidFill>
            </a:endParaRP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</a:t>
            </a:r>
          </a:p>
          <a:p>
            <a:pPr eaLnBrk="1">
              <a:defRPr/>
            </a:pPr>
            <a:endParaRPr lang="pt-BR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Jorge Marin</a:t>
            </a:r>
          </a:p>
          <a:p>
            <a:pPr eaLnBrk="1">
              <a:defRPr/>
            </a:pP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Univ. Tecnica Federico Santa Maria, Chile</a:t>
            </a:r>
          </a:p>
          <a:p>
            <a:pPr eaLnBrk="1">
              <a:defRPr/>
            </a:pPr>
            <a:endParaRPr lang="pt-BR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Sergio </a:t>
            </a:r>
            <a:r>
              <a:rPr lang="en-US" altLang="x-none" sz="5400" b="1" spc="300" dirty="0" err="1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Bampi</a:t>
            </a: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Federal Univ. </a:t>
            </a:r>
            <a:r>
              <a:rPr lang="pt-BR" altLang="x-none" sz="3600" b="1" spc="300" dirty="0" err="1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of</a:t>
            </a: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 Rio Grande do Sul, Brasil</a:t>
            </a:r>
          </a:p>
          <a:p>
            <a:pPr eaLnBrk="1">
              <a:defRPr/>
            </a:pPr>
            <a:endParaRPr lang="en-US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B90A6-4546-9A80-C1A6-681D7B140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4728" y="7362056"/>
            <a:ext cx="3029807" cy="3462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61632-238B-BC9E-AB61-824C26B9E9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14" b="9967"/>
          <a:stretch/>
        </p:blipFill>
        <p:spPr>
          <a:xfrm>
            <a:off x="18732330" y="3473624"/>
            <a:ext cx="3036734" cy="3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7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5333" dirty="0">
                <a:solidFill>
                  <a:schemeClr val="tx1"/>
                </a:solidFill>
              </a:rPr>
              <a:t>Design-to-</a:t>
            </a:r>
            <a:r>
              <a:rPr lang="en-US" sz="5333" dirty="0" err="1">
                <a:solidFill>
                  <a:schemeClr val="tx1"/>
                </a:solidFill>
              </a:rPr>
              <a:t>tapeout</a:t>
            </a:r>
            <a:r>
              <a:rPr lang="en-US" sz="5333" dirty="0">
                <a:solidFill>
                  <a:schemeClr val="tx1"/>
                </a:solidFill>
              </a:rPr>
              <a:t> mentoring info and team </a:t>
            </a:r>
          </a:p>
          <a:p>
            <a:r>
              <a:rPr lang="en-US" sz="5333" dirty="0">
                <a:solidFill>
                  <a:schemeClr val="tx1"/>
                </a:solidFill>
              </a:rPr>
              <a:t>Mentoring sessions and milestones schedule</a:t>
            </a:r>
          </a:p>
          <a:p>
            <a:r>
              <a:rPr lang="en-US" sz="5333" dirty="0">
                <a:solidFill>
                  <a:schemeClr val="tx1"/>
                </a:solidFill>
              </a:rPr>
              <a:t>Examples from UNIC-CASS 2023</a:t>
            </a:r>
          </a:p>
        </p:txBody>
      </p:sp>
    </p:spTree>
    <p:extLst>
      <p:ext uri="{BB962C8B-B14F-4D97-AF65-F5344CB8AC3E}">
        <p14:creationId xmlns:p14="http://schemas.microsoft.com/office/powerpoint/2010/main" val="361313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EB739C5-3D4B-367C-C1FC-5983BE610D41}"/>
              </a:ext>
            </a:extLst>
          </p:cNvPr>
          <p:cNvSpPr/>
          <p:nvPr/>
        </p:nvSpPr>
        <p:spPr bwMode="auto">
          <a:xfrm>
            <a:off x="52474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ctrTitle"/>
          </p:nvPr>
        </p:nvSpPr>
        <p:spPr>
          <a:xfrm>
            <a:off x="793630" y="1130843"/>
            <a:ext cx="22749765" cy="1043013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67" tIns="91400" rIns="182867" bIns="91400" numCol="1" anchor="t" anchorCtr="0" compatLnSpc="1">
            <a:prstTxWarp prst="textNoShape">
              <a:avLst/>
            </a:prstTxWarp>
            <a:noAutofit/>
          </a:bodyPr>
          <a:lstStyle/>
          <a:p>
            <a:pPr indent="-389472"/>
            <a:r>
              <a:rPr lang="en-US" sz="6000" dirty="0">
                <a:solidFill>
                  <a:schemeClr val="tx1"/>
                </a:solidFill>
              </a:rPr>
              <a:t>Who’s Who in Education @ CASS 2024</a:t>
            </a:r>
            <a:endParaRPr sz="6000" dirty="0">
              <a:solidFill>
                <a:schemeClr val="tx1"/>
              </a:solidFill>
            </a:endParaRPr>
          </a:p>
        </p:txBody>
      </p:sp>
      <p:pic>
        <p:nvPicPr>
          <p:cNvPr id="2" name="Google Shape;952;p61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CAB6C2CC-A637-D5C0-75A7-DFF94DF678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391" b="25342"/>
          <a:stretch/>
        </p:blipFill>
        <p:spPr>
          <a:xfrm>
            <a:off x="350728" y="5475610"/>
            <a:ext cx="2785599" cy="25460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53;p61">
            <a:extLst>
              <a:ext uri="{FF2B5EF4-FFF2-40B4-BE49-F238E27FC236}">
                <a16:creationId xmlns:a16="http://schemas.microsoft.com/office/drawing/2014/main" id="{3B735B7A-512D-1A36-D738-F88772253DE8}"/>
              </a:ext>
            </a:extLst>
          </p:cNvPr>
          <p:cNvSpPr txBox="1"/>
          <p:nvPr/>
        </p:nvSpPr>
        <p:spPr>
          <a:xfrm>
            <a:off x="235775" y="7870862"/>
            <a:ext cx="2825553" cy="17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Fakhrul Zaman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Rokhani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VP Education &amp; Communications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326BF4-B48B-2B21-0BDA-14B206E9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89" y="3581030"/>
            <a:ext cx="1971899" cy="26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ctor Grimblatt">
            <a:extLst>
              <a:ext uri="{FF2B5EF4-FFF2-40B4-BE49-F238E27FC236}">
                <a16:creationId xmlns:a16="http://schemas.microsoft.com/office/drawing/2014/main" id="{36A072EE-B819-82CE-5CE9-B060A937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14" y="3559001"/>
            <a:ext cx="2093938" cy="26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852A2-06DD-81E2-497D-80A4B31248FD}"/>
              </a:ext>
            </a:extLst>
          </p:cNvPr>
          <p:cNvSpPr txBox="1"/>
          <p:nvPr/>
        </p:nvSpPr>
        <p:spPr>
          <a:xfrm>
            <a:off x="5888433" y="6223079"/>
            <a:ext cx="1971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Victor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Grimblatt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0CE09-6F94-31F2-EB09-82BBE84C1A79}"/>
              </a:ext>
            </a:extLst>
          </p:cNvPr>
          <p:cNvSpPr txBox="1"/>
          <p:nvPr/>
        </p:nvSpPr>
        <p:spPr>
          <a:xfrm>
            <a:off x="3396245" y="6204061"/>
            <a:ext cx="1716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José M. de la Rosa</a:t>
            </a:r>
          </a:p>
        </p:txBody>
      </p:sp>
      <p:pic>
        <p:nvPicPr>
          <p:cNvPr id="8" name="Picture 6" descr="Tokunbo Ogunfunmi, Electrical Engineering">
            <a:extLst>
              <a:ext uri="{FF2B5EF4-FFF2-40B4-BE49-F238E27FC236}">
                <a16:creationId xmlns:a16="http://schemas.microsoft.com/office/drawing/2014/main" id="{EA1CA524-337B-2064-B8B6-3C76EE524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r="16505"/>
          <a:stretch/>
        </p:blipFill>
        <p:spPr bwMode="auto">
          <a:xfrm>
            <a:off x="11311659" y="3559001"/>
            <a:ext cx="2093938" cy="26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E45AB3-DCDB-147F-BFDC-978F55F46767}"/>
              </a:ext>
            </a:extLst>
          </p:cNvPr>
          <p:cNvSpPr txBox="1"/>
          <p:nvPr/>
        </p:nvSpPr>
        <p:spPr>
          <a:xfrm>
            <a:off x="11332029" y="6217782"/>
            <a:ext cx="20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Tokunbo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Ogunfunmi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1A03798E-8AE8-12B7-B818-AC2631D9F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173" y="3572801"/>
            <a:ext cx="2043484" cy="26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ra Amara - IEEE CASS PAST PRESIDENT - IEEE Circuits and Systems Society  (CASS) | LinkedIn">
            <a:extLst>
              <a:ext uri="{FF2B5EF4-FFF2-40B4-BE49-F238E27FC236}">
                <a16:creationId xmlns:a16="http://schemas.microsoft.com/office/drawing/2014/main" id="{65558832-5A37-00C8-4FDC-89E1B4AA3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r="9363"/>
          <a:stretch/>
        </p:blipFill>
        <p:spPr bwMode="auto">
          <a:xfrm>
            <a:off x="16840233" y="3579530"/>
            <a:ext cx="2093938" cy="25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9A0E13-7608-B99E-5405-A4D3EDCA1DFC}"/>
              </a:ext>
            </a:extLst>
          </p:cNvPr>
          <p:cNvSpPr txBox="1"/>
          <p:nvPr/>
        </p:nvSpPr>
        <p:spPr>
          <a:xfrm>
            <a:off x="14634276" y="6207889"/>
            <a:ext cx="977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Tong 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81F24-4DAB-C3F3-B45B-8523524C19B9}"/>
              </a:ext>
            </a:extLst>
          </p:cNvPr>
          <p:cNvSpPr txBox="1"/>
          <p:nvPr/>
        </p:nvSpPr>
        <p:spPr>
          <a:xfrm>
            <a:off x="17082570" y="6223385"/>
            <a:ext cx="1609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Amara Amara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3E0B71-C84D-D567-31DB-5F4E8D192377}"/>
              </a:ext>
            </a:extLst>
          </p:cNvPr>
          <p:cNvSpPr txBox="1"/>
          <p:nvPr/>
        </p:nvSpPr>
        <p:spPr>
          <a:xfrm>
            <a:off x="19738701" y="6224829"/>
            <a:ext cx="1914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Andy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Wu</a:t>
            </a:r>
          </a:p>
        </p:txBody>
      </p:sp>
      <p:pic>
        <p:nvPicPr>
          <p:cNvPr id="2062" name="Picture 14" descr="Staff">
            <a:extLst>
              <a:ext uri="{FF2B5EF4-FFF2-40B4-BE49-F238E27FC236}">
                <a16:creationId xmlns:a16="http://schemas.microsoft.com/office/drawing/2014/main" id="{BFB5FC77-E35B-F727-64CC-1EF6F248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17" y="3561310"/>
            <a:ext cx="1958032" cy="261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55D1CF-63A9-DAAF-B884-61B0F8FD7175}"/>
              </a:ext>
            </a:extLst>
          </p:cNvPr>
          <p:cNvSpPr txBox="1"/>
          <p:nvPr/>
        </p:nvSpPr>
        <p:spPr>
          <a:xfrm>
            <a:off x="8815101" y="6224106"/>
            <a:ext cx="1609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Sorin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Cotofana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05B54-67BE-826C-D040-419FDC368857}"/>
              </a:ext>
            </a:extLst>
          </p:cNvPr>
          <p:cNvSpPr txBox="1"/>
          <p:nvPr/>
        </p:nvSpPr>
        <p:spPr>
          <a:xfrm>
            <a:off x="4737602" y="2465512"/>
            <a:ext cx="14861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Education Standing Committee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FA245-95B8-A170-78CA-297C2EC94A3A}"/>
              </a:ext>
            </a:extLst>
          </p:cNvPr>
          <p:cNvSpPr txBox="1"/>
          <p:nvPr/>
        </p:nvSpPr>
        <p:spPr>
          <a:xfrm>
            <a:off x="6530475" y="8293471"/>
            <a:ext cx="116599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Institute for Global Education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6" name="Google Shape;234;p18" descr="Massimo Alioto">
            <a:extLst>
              <a:ext uri="{FF2B5EF4-FFF2-40B4-BE49-F238E27FC236}">
                <a16:creationId xmlns:a16="http://schemas.microsoft.com/office/drawing/2014/main" id="{092059EB-9DA2-8147-EDD5-94B65B59C8B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586" r="6107"/>
          <a:stretch/>
        </p:blipFill>
        <p:spPr>
          <a:xfrm>
            <a:off x="845722" y="9457592"/>
            <a:ext cx="2309388" cy="2664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4;p18">
            <a:extLst>
              <a:ext uri="{FF2B5EF4-FFF2-40B4-BE49-F238E27FC236}">
                <a16:creationId xmlns:a16="http://schemas.microsoft.com/office/drawing/2014/main" id="{806DAE81-89E1-B0D1-230C-4349C979E7D9}"/>
              </a:ext>
            </a:extLst>
          </p:cNvPr>
          <p:cNvSpPr/>
          <p:nvPr/>
        </p:nvSpPr>
        <p:spPr>
          <a:xfrm>
            <a:off x="742728" y="12121736"/>
            <a:ext cx="2645140" cy="140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Massimo Alioto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DL Selection Committee Chair 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202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- 2025 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oogle Shape;952;p61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ED83BF68-730B-99DD-A8EB-CDB4D64269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038" t="14391" r="8250" b="25342"/>
          <a:stretch/>
        </p:blipFill>
        <p:spPr>
          <a:xfrm>
            <a:off x="6037748" y="9457591"/>
            <a:ext cx="2374350" cy="26602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4;p18">
            <a:extLst>
              <a:ext uri="{FF2B5EF4-FFF2-40B4-BE49-F238E27FC236}">
                <a16:creationId xmlns:a16="http://schemas.microsoft.com/office/drawing/2014/main" id="{51E0C498-7AF2-B8AB-B52C-E7A7A694A84E}"/>
              </a:ext>
            </a:extLst>
          </p:cNvPr>
          <p:cNvSpPr/>
          <p:nvPr/>
        </p:nvSpPr>
        <p:spPr>
          <a:xfrm>
            <a:off x="5963846" y="12117884"/>
            <a:ext cx="2645140" cy="129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Fakhrul Zaman Rokhani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Seasonal School /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CASS Microlearning</a:t>
            </a:r>
          </a:p>
        </p:txBody>
      </p:sp>
      <p:sp>
        <p:nvSpPr>
          <p:cNvPr id="21" name="Google Shape;224;p18">
            <a:extLst>
              <a:ext uri="{FF2B5EF4-FFF2-40B4-BE49-F238E27FC236}">
                <a16:creationId xmlns:a16="http://schemas.microsoft.com/office/drawing/2014/main" id="{CED9FAC3-2268-7511-EE89-CA3C3AEBB392}"/>
              </a:ext>
            </a:extLst>
          </p:cNvPr>
          <p:cNvSpPr/>
          <p:nvPr/>
        </p:nvSpPr>
        <p:spPr>
          <a:xfrm>
            <a:off x="8492022" y="12154176"/>
            <a:ext cx="26451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Yu Wu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Mentoring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Program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224;p18">
            <a:extLst>
              <a:ext uri="{FF2B5EF4-FFF2-40B4-BE49-F238E27FC236}">
                <a16:creationId xmlns:a16="http://schemas.microsoft.com/office/drawing/2014/main" id="{BF36BBE6-D28D-C7AD-7833-5D5F26F2008A}"/>
              </a:ext>
            </a:extLst>
          </p:cNvPr>
          <p:cNvSpPr/>
          <p:nvPr/>
        </p:nvSpPr>
        <p:spPr>
          <a:xfrm>
            <a:off x="3255000" y="12111094"/>
            <a:ext cx="2645140" cy="154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Victor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Grimblatt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IDL Selection Committee Chair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2024 - 2025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224;p18">
            <a:extLst>
              <a:ext uri="{FF2B5EF4-FFF2-40B4-BE49-F238E27FC236}">
                <a16:creationId xmlns:a16="http://schemas.microsoft.com/office/drawing/2014/main" id="{0ED6E4D5-719B-D9F7-901F-4FA1DA0EFC46}"/>
              </a:ext>
            </a:extLst>
          </p:cNvPr>
          <p:cNvSpPr/>
          <p:nvPr/>
        </p:nvSpPr>
        <p:spPr>
          <a:xfrm>
            <a:off x="11297361" y="12098108"/>
            <a:ext cx="26451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Jian Zhao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CASS-wide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Webinar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224;p18">
            <a:extLst>
              <a:ext uri="{FF2B5EF4-FFF2-40B4-BE49-F238E27FC236}">
                <a16:creationId xmlns:a16="http://schemas.microsoft.com/office/drawing/2014/main" id="{9112002D-783B-E227-8178-0C3562366DA7}"/>
              </a:ext>
            </a:extLst>
          </p:cNvPr>
          <p:cNvSpPr/>
          <p:nvPr/>
        </p:nvSpPr>
        <p:spPr>
          <a:xfrm>
            <a:off x="13704168" y="12092696"/>
            <a:ext cx="26451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Marco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Winzker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FPGA Remote Lab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Google Shape;224;p18">
            <a:extLst>
              <a:ext uri="{FF2B5EF4-FFF2-40B4-BE49-F238E27FC236}">
                <a16:creationId xmlns:a16="http://schemas.microsoft.com/office/drawing/2014/main" id="{51D784DA-3993-1A9C-9C11-02A88DCE9393}"/>
              </a:ext>
            </a:extLst>
          </p:cNvPr>
          <p:cNvSpPr/>
          <p:nvPr/>
        </p:nvSpPr>
        <p:spPr>
          <a:xfrm>
            <a:off x="21819081" y="8441358"/>
            <a:ext cx="264514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Molly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Bracklin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CASS Manager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" descr="Loop | Yu Wu">
            <a:extLst>
              <a:ext uri="{FF2B5EF4-FFF2-40B4-BE49-F238E27FC236}">
                <a16:creationId xmlns:a16="http://schemas.microsoft.com/office/drawing/2014/main" id="{4DB2324B-7564-3A6D-32E1-9027D71C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10868"/>
          <a:stretch/>
        </p:blipFill>
        <p:spPr bwMode="auto">
          <a:xfrm>
            <a:off x="8737623" y="9488055"/>
            <a:ext cx="2282076" cy="26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Molly Brackin - Operations Manager - Conference Catalysts | LinkedIn">
            <a:extLst>
              <a:ext uri="{FF2B5EF4-FFF2-40B4-BE49-F238E27FC236}">
                <a16:creationId xmlns:a16="http://schemas.microsoft.com/office/drawing/2014/main" id="{22B6D24E-A29A-18DE-B391-34DFBA9E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r="19945" b="15602"/>
          <a:stretch/>
        </p:blipFill>
        <p:spPr bwMode="auto">
          <a:xfrm>
            <a:off x="22019637" y="5809797"/>
            <a:ext cx="2093698" cy="263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Avatar">
            <a:extLst>
              <a:ext uri="{FF2B5EF4-FFF2-40B4-BE49-F238E27FC236}">
                <a16:creationId xmlns:a16="http://schemas.microsoft.com/office/drawing/2014/main" id="{D4F100D6-D1BD-9291-7CF7-1646C7F07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6823"/>
          <a:stretch/>
        </p:blipFill>
        <p:spPr bwMode="auto">
          <a:xfrm>
            <a:off x="13881686" y="9393254"/>
            <a:ext cx="2282076" cy="271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-Yeu (Andy) Wu">
            <a:extLst>
              <a:ext uri="{FF2B5EF4-FFF2-40B4-BE49-F238E27FC236}">
                <a16:creationId xmlns:a16="http://schemas.microsoft.com/office/drawing/2014/main" id="{B565F3ED-8B07-60DF-503B-882E8D25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118" y="3538470"/>
            <a:ext cx="2093938" cy="26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ictor Grimblatt">
            <a:extLst>
              <a:ext uri="{FF2B5EF4-FFF2-40B4-BE49-F238E27FC236}">
                <a16:creationId xmlns:a16="http://schemas.microsoft.com/office/drawing/2014/main" id="{F73487B5-5794-EE5E-74B0-2FFEFB53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53" y="9436961"/>
            <a:ext cx="2308808" cy="270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内容占位符 67" descr="C:/Users/13052/Desktop/罗老师材料/罗-证件/罗老师证件照（2）.jpg罗老师证件照（2）">
            <a:extLst>
              <a:ext uri="{FF2B5EF4-FFF2-40B4-BE49-F238E27FC236}">
                <a16:creationId xmlns:a16="http://schemas.microsoft.com/office/drawing/2014/main" id="{1D0E03D0-6B17-4F0F-D849-EF6C9B4F568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0737" b="1417"/>
          <a:stretch/>
        </p:blipFill>
        <p:spPr>
          <a:xfrm>
            <a:off x="16503442" y="9393254"/>
            <a:ext cx="2250451" cy="2713633"/>
          </a:xfrm>
          <a:prstGeom prst="rect">
            <a:avLst/>
          </a:prstGeom>
        </p:spPr>
      </p:pic>
      <p:sp>
        <p:nvSpPr>
          <p:cNvPr id="22" name="Google Shape;224;p18">
            <a:extLst>
              <a:ext uri="{FF2B5EF4-FFF2-40B4-BE49-F238E27FC236}">
                <a16:creationId xmlns:a16="http://schemas.microsoft.com/office/drawing/2014/main" id="{5524E8A1-9CF2-5455-887F-9D9D42F9CB14}"/>
              </a:ext>
            </a:extLst>
          </p:cNvPr>
          <p:cNvSpPr/>
          <p:nvPr/>
        </p:nvSpPr>
        <p:spPr>
          <a:xfrm>
            <a:off x="16375676" y="12087284"/>
            <a:ext cx="26451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Yuxuan Luo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Career Center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4" descr="undefined">
            <a:extLst>
              <a:ext uri="{FF2B5EF4-FFF2-40B4-BE49-F238E27FC236}">
                <a16:creationId xmlns:a16="http://schemas.microsoft.com/office/drawing/2014/main" id="{083AD7FD-FAB7-BC50-A979-1B1B82589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8481"/>
          <a:stretch/>
        </p:blipFill>
        <p:spPr bwMode="auto">
          <a:xfrm>
            <a:off x="11373276" y="9418311"/>
            <a:ext cx="2247797" cy="273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24;p18">
            <a:extLst>
              <a:ext uri="{FF2B5EF4-FFF2-40B4-BE49-F238E27FC236}">
                <a16:creationId xmlns:a16="http://schemas.microsoft.com/office/drawing/2014/main" id="{ACD9A702-4872-F618-6551-F754FE747786}"/>
              </a:ext>
            </a:extLst>
          </p:cNvPr>
          <p:cNvSpPr/>
          <p:nvPr/>
        </p:nvSpPr>
        <p:spPr>
          <a:xfrm>
            <a:off x="18864482" y="12098108"/>
            <a:ext cx="26451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Francois Rivet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Continuing Education 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Francois Rivet">
            <a:extLst>
              <a:ext uri="{FF2B5EF4-FFF2-40B4-BE49-F238E27FC236}">
                <a16:creationId xmlns:a16="http://schemas.microsoft.com/office/drawing/2014/main" id="{BA91B626-E8C1-2D6C-787D-8D278A6F8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175" y="9363428"/>
            <a:ext cx="2179085" cy="27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224;p18">
            <a:extLst>
              <a:ext uri="{FF2B5EF4-FFF2-40B4-BE49-F238E27FC236}">
                <a16:creationId xmlns:a16="http://schemas.microsoft.com/office/drawing/2014/main" id="{16A12845-2F9F-18F3-E9EB-EB77AFD2161D}"/>
              </a:ext>
            </a:extLst>
          </p:cNvPr>
          <p:cNvSpPr/>
          <p:nvPr/>
        </p:nvSpPr>
        <p:spPr>
          <a:xfrm>
            <a:off x="21413379" y="12076963"/>
            <a:ext cx="26451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Santhosh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Miriala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CASS Blitz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489465F-1DBD-4054-C960-618D31696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r="12439"/>
          <a:stretch/>
        </p:blipFill>
        <p:spPr bwMode="auto">
          <a:xfrm>
            <a:off x="21527981" y="9363428"/>
            <a:ext cx="2197444" cy="274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46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Communication and 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599AF5-3066-AD0A-0CE5-E059A487D9A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5333" dirty="0">
                <a:solidFill>
                  <a:schemeClr val="tx1"/>
                </a:solidFill>
              </a:rPr>
              <a:t>Weekly mentoring sessions</a:t>
            </a:r>
          </a:p>
          <a:p>
            <a:r>
              <a:rPr lang="en-US" sz="5333" dirty="0">
                <a:solidFill>
                  <a:schemeClr val="tx1"/>
                </a:solidFill>
              </a:rPr>
              <a:t>Slack Channel</a:t>
            </a:r>
          </a:p>
          <a:p>
            <a:r>
              <a:rPr lang="en-US" sz="5333" dirty="0">
                <a:solidFill>
                  <a:schemeClr val="tx1"/>
                </a:solidFill>
              </a:rPr>
              <a:t>UNIC-CASS website</a:t>
            </a:r>
          </a:p>
          <a:p>
            <a:pPr lvl="1"/>
            <a:endParaRPr lang="en-US" sz="6133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3605A-106E-CC56-A247-1B6C80628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93"/>
          <a:stretch/>
        </p:blipFill>
        <p:spPr>
          <a:xfrm>
            <a:off x="3469529" y="7450669"/>
            <a:ext cx="3032872" cy="4082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62A52-A813-F783-2AD6-8A0F047A6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7099" y="2814037"/>
            <a:ext cx="10964229" cy="7696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A7BB0-C9C1-A8A0-8151-E7F7231416E7}"/>
              </a:ext>
            </a:extLst>
          </p:cNvPr>
          <p:cNvSpPr txBox="1"/>
          <p:nvPr/>
        </p:nvSpPr>
        <p:spPr>
          <a:xfrm>
            <a:off x="12914931" y="10509884"/>
            <a:ext cx="10628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Recordings and presentations: </a:t>
            </a:r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https://ieee-cas.org/unic-cass-mentoring-session-recordings-presentations</a:t>
            </a:r>
            <a:endParaRPr lang="en-GB" sz="4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8D91F-D668-A15C-68A8-F3CFC3FADE0C}"/>
              </a:ext>
            </a:extLst>
          </p:cNvPr>
          <p:cNvSpPr txBox="1"/>
          <p:nvPr/>
        </p:nvSpPr>
        <p:spPr>
          <a:xfrm>
            <a:off x="2060315" y="11649051"/>
            <a:ext cx="6546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UNIC-CASS Slack channel: </a:t>
            </a:r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https://unic-cass.slack.com/</a:t>
            </a:r>
            <a:endParaRPr lang="en-GB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19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 Team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C8065-4D43-9611-BFE6-92E523057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7" t="9939" r="5763" b="23800"/>
          <a:stretch/>
        </p:blipFill>
        <p:spPr>
          <a:xfrm>
            <a:off x="10188003" y="7811303"/>
            <a:ext cx="3137125" cy="3788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06AA6-34CD-A6AD-0DCA-061E4C863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368" y="7811304"/>
            <a:ext cx="3356864" cy="3836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1E796-F84A-B365-CBE5-D11733035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00"/>
          <a:stretch/>
        </p:blipFill>
        <p:spPr>
          <a:xfrm>
            <a:off x="3461663" y="2443077"/>
            <a:ext cx="3109635" cy="3705659"/>
          </a:xfrm>
          <a:prstGeom prst="rect">
            <a:avLst/>
          </a:prstGeom>
        </p:spPr>
      </p:pic>
      <p:pic>
        <p:nvPicPr>
          <p:cNvPr id="1026" name="Picture 2" descr="Profile photo of Francisco Brito Filho">
            <a:extLst>
              <a:ext uri="{FF2B5EF4-FFF2-40B4-BE49-F238E27FC236}">
                <a16:creationId xmlns:a16="http://schemas.microsoft.com/office/drawing/2014/main" id="{FCF269F0-8702-743D-22DC-560EEBCFF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24200" r="18110"/>
          <a:stretch/>
        </p:blipFill>
        <p:spPr bwMode="auto">
          <a:xfrm>
            <a:off x="16834819" y="2443077"/>
            <a:ext cx="3199413" cy="37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ni Germano Alves Neto">
            <a:extLst>
              <a:ext uri="{FF2B5EF4-FFF2-40B4-BE49-F238E27FC236}">
                <a16:creationId xmlns:a16="http://schemas.microsoft.com/office/drawing/2014/main" id="{781D4225-0D4A-E007-40C1-15755D932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r="8736"/>
          <a:stretch/>
        </p:blipFill>
        <p:spPr bwMode="auto">
          <a:xfrm>
            <a:off x="10188002" y="2443077"/>
            <a:ext cx="3177453" cy="37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drigo Wuerdig - HaiLa | LinkedIn">
            <a:extLst>
              <a:ext uri="{FF2B5EF4-FFF2-40B4-BE49-F238E27FC236}">
                <a16:creationId xmlns:a16="http://schemas.microsoft.com/office/drawing/2014/main" id="{39677CA1-0F1B-DA4E-8928-1B70EAAD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1" r="15286" b="14498"/>
          <a:stretch/>
        </p:blipFill>
        <p:spPr bwMode="auto">
          <a:xfrm>
            <a:off x="3433903" y="7811303"/>
            <a:ext cx="3153704" cy="38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75690-B706-89E7-68DF-8D523F023E42}"/>
              </a:ext>
            </a:extLst>
          </p:cNvPr>
          <p:cNvSpPr txBox="1"/>
          <p:nvPr/>
        </p:nvSpPr>
        <p:spPr>
          <a:xfrm>
            <a:off x="2774020" y="6238851"/>
            <a:ext cx="448491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Gabriel Maranhão, UFSC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B537E-9E9B-9A95-66DF-92FECAA1BC32}"/>
              </a:ext>
            </a:extLst>
          </p:cNvPr>
          <p:cNvSpPr txBox="1"/>
          <p:nvPr/>
        </p:nvSpPr>
        <p:spPr>
          <a:xfrm>
            <a:off x="7576451" y="6216140"/>
            <a:ext cx="8360229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Deni Alves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UGA (France)/UFSC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BE86E-AB07-7551-C570-F89B5A9BEB5A}"/>
              </a:ext>
            </a:extLst>
          </p:cNvPr>
          <p:cNvSpPr txBox="1"/>
          <p:nvPr/>
        </p:nvSpPr>
        <p:spPr>
          <a:xfrm>
            <a:off x="16323188" y="6116832"/>
            <a:ext cx="422267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Francisco Brito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UFERSA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7F52D4-4267-C457-7978-2CD1B0B1F822}"/>
              </a:ext>
            </a:extLst>
          </p:cNvPr>
          <p:cNvSpPr txBox="1"/>
          <p:nvPr/>
        </p:nvSpPr>
        <p:spPr>
          <a:xfrm>
            <a:off x="1231150" y="11647720"/>
            <a:ext cx="755920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Rodrigo </a:t>
            </a:r>
            <a:r>
              <a:rPr lang="en-US" sz="3733" b="1" dirty="0" err="1">
                <a:solidFill>
                  <a:schemeClr val="tx1"/>
                </a:solidFill>
              </a:rPr>
              <a:t>Wuerdig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KUL (Belgium)/UFRGS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C66A18-35B6-ABCE-AC57-AD5FAEF91FF2}"/>
              </a:ext>
            </a:extLst>
          </p:cNvPr>
          <p:cNvSpPr txBox="1"/>
          <p:nvPr/>
        </p:nvSpPr>
        <p:spPr>
          <a:xfrm>
            <a:off x="9508024" y="11647722"/>
            <a:ext cx="447960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Jorge Marin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UTFSM (Chile)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7D4E42-3226-E68C-A920-7B07AF8BFCE9}"/>
              </a:ext>
            </a:extLst>
          </p:cNvPr>
          <p:cNvSpPr txBox="1"/>
          <p:nvPr/>
        </p:nvSpPr>
        <p:spPr>
          <a:xfrm>
            <a:off x="16194720" y="11599540"/>
            <a:ext cx="447960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Sergio </a:t>
            </a:r>
            <a:r>
              <a:rPr lang="en-US" sz="3733" b="1" dirty="0" err="1">
                <a:solidFill>
                  <a:schemeClr val="tx1"/>
                </a:solidFill>
              </a:rPr>
              <a:t>Bampi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UFRGS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6552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Main 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milestones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5333" dirty="0">
                <a:solidFill>
                  <a:schemeClr val="tx1"/>
                </a:solidFill>
              </a:rPr>
              <a:t>First design review (mock </a:t>
            </a:r>
            <a:r>
              <a:rPr lang="en-US" sz="5333" dirty="0" err="1">
                <a:solidFill>
                  <a:schemeClr val="tx1"/>
                </a:solidFill>
              </a:rPr>
              <a:t>tapeout</a:t>
            </a:r>
            <a:r>
              <a:rPr lang="en-US" sz="5333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5067" dirty="0">
                <a:solidFill>
                  <a:schemeClr val="tx1"/>
                </a:solidFill>
                <a:sym typeface="Wingdings" panose="05000000000000000000" pitchFamily="2" charset="2"/>
              </a:rPr>
              <a:t>Purpose: </a:t>
            </a:r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Prepare the teams in advance for the final tape-out phase</a:t>
            </a: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Date: Last week of September</a:t>
            </a:r>
          </a:p>
          <a:p>
            <a:r>
              <a:rPr lang="en-GB" sz="5333" dirty="0">
                <a:solidFill>
                  <a:schemeClr val="tx1"/>
                </a:solidFill>
                <a:sym typeface="Wingdings" panose="05000000000000000000" pitchFamily="2" charset="2"/>
              </a:rPr>
              <a:t>Second design review (first DRC/LVS clean design delivery)</a:t>
            </a:r>
          </a:p>
          <a:p>
            <a:pPr lvl="1"/>
            <a:r>
              <a:rPr lang="en-US" sz="5067" dirty="0">
                <a:solidFill>
                  <a:schemeClr val="tx1"/>
                </a:solidFill>
                <a:sym typeface="Wingdings" panose="05000000000000000000" pitchFamily="2" charset="2"/>
              </a:rPr>
              <a:t> Purpose: </a:t>
            </a:r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Verify feasibility of designs and top integration</a:t>
            </a: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Date: Second week of October</a:t>
            </a:r>
          </a:p>
          <a:p>
            <a:r>
              <a:rPr lang="en-GB" sz="5333" dirty="0">
                <a:solidFill>
                  <a:schemeClr val="tx1"/>
                </a:solidFill>
                <a:sym typeface="Wingdings" panose="05000000000000000000" pitchFamily="2" charset="2"/>
              </a:rPr>
              <a:t>UNIC-CASS </a:t>
            </a:r>
            <a:r>
              <a:rPr lang="en-GB" sz="5333" dirty="0" err="1">
                <a:solidFill>
                  <a:schemeClr val="tx1"/>
                </a:solidFill>
                <a:sym typeface="Wingdings" panose="05000000000000000000" pitchFamily="2" charset="2"/>
              </a:rPr>
              <a:t>tapeout</a:t>
            </a:r>
            <a:endParaRPr lang="en-GB" sz="5333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Purpose: final delivery of top designs</a:t>
            </a: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Date: November 8</a:t>
            </a:r>
            <a:r>
              <a:rPr lang="en-GB" sz="5067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th</a:t>
            </a:r>
            <a:endParaRPr lang="en-GB" sz="5067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7823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Weekly mentoring sessions 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4AE873-FBFD-4BC7-DA62-2955C3906739}"/>
              </a:ext>
            </a:extLst>
          </p:cNvPr>
          <p:cNvGraphicFramePr>
            <a:graphicFrameLocks noGrp="1"/>
          </p:cNvGraphicFramePr>
          <p:nvPr/>
        </p:nvGraphicFramePr>
        <p:xfrm>
          <a:off x="4256315" y="3718683"/>
          <a:ext cx="15871371" cy="8699498"/>
        </p:xfrm>
        <a:graphic>
          <a:graphicData uri="http://schemas.openxmlformats.org/drawingml/2006/table">
            <a:tbl>
              <a:tblPr/>
              <a:tblGrid>
                <a:gridCol w="3260064">
                  <a:extLst>
                    <a:ext uri="{9D8B030D-6E8A-4147-A177-3AD203B41FA5}">
                      <a16:colId xmlns:a16="http://schemas.microsoft.com/office/drawing/2014/main" val="2688949094"/>
                    </a:ext>
                  </a:extLst>
                </a:gridCol>
                <a:gridCol w="2316363">
                  <a:extLst>
                    <a:ext uri="{9D8B030D-6E8A-4147-A177-3AD203B41FA5}">
                      <a16:colId xmlns:a16="http://schemas.microsoft.com/office/drawing/2014/main" val="1955695062"/>
                    </a:ext>
                  </a:extLst>
                </a:gridCol>
                <a:gridCol w="3932096">
                  <a:extLst>
                    <a:ext uri="{9D8B030D-6E8A-4147-A177-3AD203B41FA5}">
                      <a16:colId xmlns:a16="http://schemas.microsoft.com/office/drawing/2014/main" val="4253460609"/>
                    </a:ext>
                  </a:extLst>
                </a:gridCol>
                <a:gridCol w="3159976">
                  <a:extLst>
                    <a:ext uri="{9D8B030D-6E8A-4147-A177-3AD203B41FA5}">
                      <a16:colId xmlns:a16="http://schemas.microsoft.com/office/drawing/2014/main" val="2221324662"/>
                    </a:ext>
                  </a:extLst>
                </a:gridCol>
                <a:gridCol w="3202872">
                  <a:extLst>
                    <a:ext uri="{9D8B030D-6E8A-4147-A177-3AD203B41FA5}">
                      <a16:colId xmlns:a16="http://schemas.microsoft.com/office/drawing/2014/main" val="2567561554"/>
                    </a:ext>
                  </a:extLst>
                </a:gridCol>
              </a:tblGrid>
              <a:tr h="149871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Activities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Date/</a:t>
                      </a:r>
                      <a:b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Deadline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Purpose/ comments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Your Deliverables (provide info/links on your GitHub)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We will provide/handle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213685"/>
                  </a:ext>
                </a:extLst>
              </a:tr>
              <a:tr h="913168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1st Meet-up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Aug 12, 1pm-2pm UTC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Kick-off meeting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99583"/>
                  </a:ext>
                </a:extLst>
              </a:tr>
              <a:tr h="2669797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Weekly meet-ups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21/8,28/8,4/9, 18/9</a:t>
                      </a:r>
                      <a:br>
                        <a:rPr lang="en-GB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21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1pm-2pm UTC</a:t>
                      </a:r>
                      <a:endParaRPr lang="en-GB" sz="2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Mentoring and Design groups to present progress.</a:t>
                      </a:r>
                      <a:b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Short presentations on topics such as Caravel/Caravan, best practices, pitfalls to avoid.</a:t>
                      </a:r>
                      <a:b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2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Slides and videos will be posted on the UNI-CASS website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39741"/>
                  </a:ext>
                </a:extLst>
              </a:tr>
              <a:tr h="1205941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1st Design submission [Mock tape-out]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Sep 25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Prepare the teams in advance for the final tape-out phase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Passing pre-check report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1. Detailed instructions for pre-check</a:t>
                      </a:r>
                      <a:b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2. Example files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1724"/>
                  </a:ext>
                </a:extLst>
              </a:tr>
              <a:tr h="913168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1st Design Review &amp; Feedback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Oct 2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Provide feedback and advice for the next stages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Feedback on the pre-check work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241510"/>
                  </a:ext>
                </a:extLst>
              </a:tr>
              <a:tr h="1498712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Weekly meet-ups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nb-NO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16/10, 30/10, 5/11 </a:t>
                      </a:r>
                      <a:br>
                        <a:rPr lang="nb-NO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b-NO" sz="21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1pm-2pm UTC</a:t>
                      </a:r>
                      <a:endParaRPr lang="nb-NO" sz="2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Focused mentoring + preparation for final tape-out + evaluate status of potential drop-outs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Slides and videos will be posted on the UNI-CASS website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044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20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Weekly mentoring sessions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8588C3-8D91-A352-AF14-5050A81CF660}"/>
              </a:ext>
            </a:extLst>
          </p:cNvPr>
          <p:cNvGraphicFramePr>
            <a:graphicFrameLocks noGrp="1"/>
          </p:cNvGraphicFramePr>
          <p:nvPr/>
        </p:nvGraphicFramePr>
        <p:xfrm>
          <a:off x="4201887" y="3653368"/>
          <a:ext cx="15980232" cy="8794369"/>
        </p:xfrm>
        <a:graphic>
          <a:graphicData uri="http://schemas.openxmlformats.org/drawingml/2006/table">
            <a:tbl>
              <a:tblPr/>
              <a:tblGrid>
                <a:gridCol w="2867240">
                  <a:extLst>
                    <a:ext uri="{9D8B030D-6E8A-4147-A177-3AD203B41FA5}">
                      <a16:colId xmlns:a16="http://schemas.microsoft.com/office/drawing/2014/main" val="1068689992"/>
                    </a:ext>
                  </a:extLst>
                </a:gridCol>
                <a:gridCol w="2408512">
                  <a:extLst>
                    <a:ext uri="{9D8B030D-6E8A-4147-A177-3AD203B41FA5}">
                      <a16:colId xmlns:a16="http://schemas.microsoft.com/office/drawing/2014/main" val="4005179863"/>
                    </a:ext>
                  </a:extLst>
                </a:gridCol>
                <a:gridCol w="4088517">
                  <a:extLst>
                    <a:ext uri="{9D8B030D-6E8A-4147-A177-3AD203B41FA5}">
                      <a16:colId xmlns:a16="http://schemas.microsoft.com/office/drawing/2014/main" val="2895462910"/>
                    </a:ext>
                  </a:extLst>
                </a:gridCol>
                <a:gridCol w="3285680">
                  <a:extLst>
                    <a:ext uri="{9D8B030D-6E8A-4147-A177-3AD203B41FA5}">
                      <a16:colId xmlns:a16="http://schemas.microsoft.com/office/drawing/2014/main" val="1200087935"/>
                    </a:ext>
                  </a:extLst>
                </a:gridCol>
                <a:gridCol w="3330283">
                  <a:extLst>
                    <a:ext uri="{9D8B030D-6E8A-4147-A177-3AD203B41FA5}">
                      <a16:colId xmlns:a16="http://schemas.microsoft.com/office/drawing/2014/main" val="1198835793"/>
                    </a:ext>
                  </a:extLst>
                </a:gridCol>
              </a:tblGrid>
              <a:tr h="12828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Activities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Date/</a:t>
                      </a:r>
                      <a:b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Deadline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>
                          <a:solidFill>
                            <a:schemeClr val="bg1"/>
                          </a:solidFill>
                          <a:effectLst/>
                        </a:rPr>
                        <a:t>Purpose/ comments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>
                          <a:solidFill>
                            <a:schemeClr val="bg1"/>
                          </a:solidFill>
                          <a:effectLst/>
                        </a:rPr>
                        <a:t>Your Deliverables (provide info/links on your GitHub)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We will provide/handle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50411"/>
                  </a:ext>
                </a:extLst>
              </a:tr>
              <a:tr h="2034656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2nd Design submission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Oct 16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Verify feasibility of designs and top integration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Detailed circuit description (pinout, area and functionality) + DRC/LVS reports on </a:t>
                      </a:r>
                      <a:r>
                        <a:rPr lang="en-GB" sz="2100" dirty="0" err="1">
                          <a:solidFill>
                            <a:schemeClr val="bg1"/>
                          </a:solidFill>
                          <a:effectLst/>
                        </a:rPr>
                        <a:t>Efabless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 platform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Check reports to confirm all blocks are LVS and DRC clean.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34797"/>
                  </a:ext>
                </a:extLst>
              </a:tr>
              <a:tr h="1127115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2nd Design Review &amp; Feedback from mentors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Oct 23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Provide feedback and advice for the final stages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Feedback on the individual designs + advice for top merge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87571"/>
                  </a:ext>
                </a:extLst>
              </a:tr>
              <a:tr h="1533451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 err="1">
                          <a:solidFill>
                            <a:schemeClr val="bg1"/>
                          </a:solidFill>
                          <a:effectLst/>
                        </a:rPr>
                        <a:t>Efabless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 pre-check + 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effectLst/>
                        </a:rPr>
                        <a:t>tapeout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Nov 8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Complete tape-out work on Efabless platform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Deliver COMPLETE Caravel/Caravan drop-ins to </a:t>
                      </a:r>
                      <a:r>
                        <a:rPr lang="en-GB" sz="2100" dirty="0" err="1">
                          <a:solidFill>
                            <a:schemeClr val="bg1"/>
                          </a:solidFill>
                          <a:effectLst/>
                        </a:rPr>
                        <a:t>Efabless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 final check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Provide assitance to tape-out leaders within the teams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15621"/>
                  </a:ext>
                </a:extLst>
              </a:tr>
              <a:tr h="2034656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Tape-out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Nov 11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See: </a:t>
                      </a:r>
                      <a:r>
                        <a:rPr lang="en-GB" sz="2100" i="0" u="sng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https://efabless.com/chipignite</a:t>
                      </a:r>
                      <a:endParaRPr lang="en-GB" sz="2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List of winner teams included in this </a:t>
                      </a:r>
                      <a:r>
                        <a:rPr lang="en-GB" sz="2100" dirty="0" err="1">
                          <a:solidFill>
                            <a:schemeClr val="bg1"/>
                          </a:solidFill>
                          <a:effectLst/>
                        </a:rPr>
                        <a:t>tapeout</a:t>
                      </a:r>
                      <a:b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List of unfinished designs to candidate for 2025 UNIC-CASS program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75289"/>
                  </a:ext>
                </a:extLst>
              </a:tr>
              <a:tr h="781643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Chip delivery date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Apr 11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See: </a:t>
                      </a:r>
                      <a:r>
                        <a:rPr lang="en-GB" sz="2100" i="0" u="sng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https://efabless.com/chipignite</a:t>
                      </a:r>
                      <a:endParaRPr lang="en-GB" sz="2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Chip shipping and testing logistics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22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054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UNIC-CASS 2023 examples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Top-level layout - Digital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FB453-86AB-FC9E-0B5D-2B08CB209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1" r="22253"/>
          <a:stretch/>
        </p:blipFill>
        <p:spPr>
          <a:xfrm>
            <a:off x="1531461" y="3693673"/>
            <a:ext cx="6980363" cy="813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92D7-6867-BA4E-4242-80CA94970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40" y="4745627"/>
            <a:ext cx="6494768" cy="36533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A548BC-E492-6E8A-A7FF-ECACCCEC3A91}"/>
              </a:ext>
            </a:extLst>
          </p:cNvPr>
          <p:cNvCxnSpPr/>
          <p:nvPr/>
        </p:nvCxnSpPr>
        <p:spPr>
          <a:xfrm flipH="1">
            <a:off x="4064000" y="8602134"/>
            <a:ext cx="1490133" cy="1083733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49B9C8-AA81-0BDD-EB26-81BF6E148E47}"/>
              </a:ext>
            </a:extLst>
          </p:cNvPr>
          <p:cNvSpPr txBox="1"/>
          <p:nvPr/>
        </p:nvSpPr>
        <p:spPr>
          <a:xfrm>
            <a:off x="3793068" y="11872730"/>
            <a:ext cx="361244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733" b="1" dirty="0"/>
              <a:t>IC1 – CASS</a:t>
            </a:r>
            <a:endParaRPr lang="en-GB" sz="5333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17F6ED-E761-CF8B-38D1-8A7BBC64D6F4}"/>
              </a:ext>
            </a:extLst>
          </p:cNvPr>
          <p:cNvGraphicFramePr>
            <a:graphicFrameLocks noGrp="1"/>
          </p:cNvGraphicFramePr>
          <p:nvPr/>
        </p:nvGraphicFramePr>
        <p:xfrm>
          <a:off x="12781631" y="4745627"/>
          <a:ext cx="10070908" cy="5991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17">
                  <a:extLst>
                    <a:ext uri="{9D8B030D-6E8A-4147-A177-3AD203B41FA5}">
                      <a16:colId xmlns:a16="http://schemas.microsoft.com/office/drawing/2014/main" val="995360081"/>
                    </a:ext>
                  </a:extLst>
                </a:gridCol>
                <a:gridCol w="2786741">
                  <a:extLst>
                    <a:ext uri="{9D8B030D-6E8A-4147-A177-3AD203B41FA5}">
                      <a16:colId xmlns:a16="http://schemas.microsoft.com/office/drawing/2014/main" val="1183550054"/>
                    </a:ext>
                  </a:extLst>
                </a:gridCol>
                <a:gridCol w="1850573">
                  <a:extLst>
                    <a:ext uri="{9D8B030D-6E8A-4147-A177-3AD203B41FA5}">
                      <a16:colId xmlns:a16="http://schemas.microsoft.com/office/drawing/2014/main" val="2070889382"/>
                    </a:ext>
                  </a:extLst>
                </a:gridCol>
                <a:gridCol w="2143477">
                  <a:extLst>
                    <a:ext uri="{9D8B030D-6E8A-4147-A177-3AD203B41FA5}">
                      <a16:colId xmlns:a16="http://schemas.microsoft.com/office/drawing/2014/main" val="1802568527"/>
                    </a:ext>
                  </a:extLst>
                </a:gridCol>
              </a:tblGrid>
              <a:tr h="1358544"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Mentor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IP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BLOCK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Digital I/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Os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Area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 (mm2)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170073782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Yang Lim   / (Malaysia)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EGD_top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35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0,0068</a:t>
                      </a: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4109948704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Nasri</a:t>
                      </a:r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Sulaiman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(Malaysia)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R4_Butterfly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43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0,06</a:t>
                      </a: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3572870256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C.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Diniz / Rodrigo Wuerdig  (Brasil)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ALU32b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72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63989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075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UNIC-CASS 2023 examples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Top-level layouts – Analog/Mixed-signal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9B9C8-AA81-0BDD-EB26-81BF6E148E47}"/>
              </a:ext>
            </a:extLst>
          </p:cNvPr>
          <p:cNvSpPr txBox="1"/>
          <p:nvPr/>
        </p:nvSpPr>
        <p:spPr>
          <a:xfrm>
            <a:off x="3793068" y="11872730"/>
            <a:ext cx="361244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733" b="1" dirty="0"/>
              <a:t>IC4 – CASS</a:t>
            </a:r>
            <a:endParaRPr lang="en-GB" sz="5333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C180D-33E2-622B-7E55-94CFBE2AD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86" r="22392"/>
          <a:stretch/>
        </p:blipFill>
        <p:spPr>
          <a:xfrm>
            <a:off x="2025600" y="3465602"/>
            <a:ext cx="7183275" cy="8430013"/>
          </a:xfrm>
          <a:prstGeom prst="rect">
            <a:avLst/>
          </a:prstGeom>
        </p:spPr>
      </p:pic>
      <p:graphicFrame>
        <p:nvGraphicFramePr>
          <p:cNvPr id="2" name="Espaço Reservado para Conteúdo 2">
            <a:extLst>
              <a:ext uri="{FF2B5EF4-FFF2-40B4-BE49-F238E27FC236}">
                <a16:creationId xmlns:a16="http://schemas.microsoft.com/office/drawing/2014/main" id="{F270465F-CA13-A457-3D91-4A71D7E90AFD}"/>
              </a:ext>
            </a:extLst>
          </p:cNvPr>
          <p:cNvGraphicFramePr>
            <a:graphicFrameLocks/>
          </p:cNvGraphicFramePr>
          <p:nvPr/>
        </p:nvGraphicFramePr>
        <p:xfrm>
          <a:off x="10902579" y="4419600"/>
          <a:ext cx="11455818" cy="664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6691"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Mentor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IP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BLOCK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Analog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I/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Os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Digital I/Os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Area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 (mm2)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691"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Tran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3200" baseline="0" dirty="0" err="1">
                          <a:solidFill>
                            <a:schemeClr val="bg1"/>
                          </a:solidFill>
                        </a:rPr>
                        <a:t>Thuat</a:t>
                      </a:r>
                      <a:endParaRPr lang="pt-BR" sz="3200" baseline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(Vietnam)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MulColRO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3.0</a:t>
                      </a: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880"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Alexandar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3200" baseline="0" dirty="0" err="1">
                          <a:solidFill>
                            <a:schemeClr val="bg1"/>
                          </a:solidFill>
                        </a:rPr>
                        <a:t>Pajknovic</a:t>
                      </a:r>
                      <a:endParaRPr lang="pt-BR" sz="3200" baseline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(Bosnia)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Free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DAC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pt-BR" sz="3200" baseline="0" dirty="0">
                          <a:solidFill>
                            <a:schemeClr val="bg1"/>
                          </a:solidFill>
                        </a:rPr>
                        <a:t> (7+1 VDD)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0.64</a:t>
                      </a: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6880"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Naveen</a:t>
                      </a:r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Kadaynti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(India)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 err="1">
                          <a:solidFill>
                            <a:schemeClr val="bg1"/>
                          </a:solidFill>
                        </a:rPr>
                        <a:t>ClipSafe</a:t>
                      </a:r>
                      <a:endParaRPr lang="pt-BR" sz="3200" dirty="0">
                        <a:solidFill>
                          <a:schemeClr val="bg1"/>
                        </a:solidFill>
                      </a:endParaRP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243840" marR="243840" marT="121920" marB="121920"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solidFill>
                            <a:schemeClr val="bg1"/>
                          </a:solidFill>
                        </a:rPr>
                        <a:t>1.2</a:t>
                      </a:r>
                    </a:p>
                  </a:txBody>
                  <a:tcPr marL="243840" marR="243840" marT="121920" marB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382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Chip Test/Bring up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</a:t>
            </a: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6600" b="1" spc="300" dirty="0" err="1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Yongfu</a:t>
            </a:r>
            <a:r>
              <a:rPr lang="en-US" altLang="x-none" sz="66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 Li</a:t>
            </a:r>
          </a:p>
          <a:p>
            <a:pPr eaLnBrk="1">
              <a:defRPr/>
            </a:pPr>
            <a:r>
              <a:rPr lang="en-US" sz="4400" dirty="0">
                <a:solidFill>
                  <a:schemeClr val="tx1"/>
                </a:solidFill>
                <a:effectLst/>
                <a:latin typeface="Arial Nova" panose="020B0504020202020204" pitchFamily="34" charset="0"/>
              </a:rPr>
              <a:t>Shanghai Jiao Tong University</a:t>
            </a:r>
            <a:endParaRPr lang="en-US" altLang="x-none" sz="44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pic>
        <p:nvPicPr>
          <p:cNvPr id="6146" name="Picture 2" descr="Yongfu Li | IEEE CASS">
            <a:extLst>
              <a:ext uri="{FF2B5EF4-FFF2-40B4-BE49-F238E27FC236}">
                <a16:creationId xmlns:a16="http://schemas.microsoft.com/office/drawing/2014/main" id="{19552084-72D7-0661-A5AE-501465E5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681" y="3401616"/>
            <a:ext cx="4320480" cy="53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59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/>
          <p:nvPr/>
        </p:nvSpPr>
        <p:spPr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rgbClr val="151623">
                  <a:alpha val="28627"/>
                </a:srgbClr>
              </a:gs>
              <a:gs pos="100000">
                <a:srgbClr val="151623">
                  <a:alpha val="8784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31"/>
          <p:cNvSpPr txBox="1">
            <a:spLocks noGrp="1"/>
          </p:cNvSpPr>
          <p:nvPr>
            <p:ph type="title"/>
          </p:nvPr>
        </p:nvSpPr>
        <p:spPr>
          <a:xfrm>
            <a:off x="958752" y="935534"/>
            <a:ext cx="19504148" cy="217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What’s Next?</a:t>
            </a:r>
            <a:endParaRPr/>
          </a:p>
        </p:txBody>
      </p:sp>
      <p:pic>
        <p:nvPicPr>
          <p:cNvPr id="66" name="Google Shape;66;p31"/>
          <p:cNvPicPr preferRelativeResize="0"/>
          <p:nvPr/>
        </p:nvPicPr>
        <p:blipFill rotWithShape="1">
          <a:blip r:embed="rId3">
            <a:alphaModFix/>
          </a:blip>
          <a:srcRect l="74901" t="296" r="835" b="14570"/>
          <a:stretch/>
        </p:blipFill>
        <p:spPr>
          <a:xfrm>
            <a:off x="19264910" y="5930325"/>
            <a:ext cx="4808410" cy="687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1"/>
          <p:cNvPicPr preferRelativeResize="0"/>
          <p:nvPr/>
        </p:nvPicPr>
        <p:blipFill rotWithShape="1">
          <a:blip r:embed="rId3">
            <a:alphaModFix/>
          </a:blip>
          <a:srcRect l="35930" t="3150" r="42102" b="18503"/>
          <a:stretch/>
        </p:blipFill>
        <p:spPr>
          <a:xfrm>
            <a:off x="12415091" y="6062686"/>
            <a:ext cx="4568646" cy="661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609" y="7504606"/>
            <a:ext cx="3234603" cy="323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1"/>
          <p:cNvPicPr preferRelativeResize="0"/>
          <p:nvPr/>
        </p:nvPicPr>
        <p:blipFill rotWithShape="1">
          <a:blip r:embed="rId3">
            <a:alphaModFix/>
          </a:blip>
          <a:srcRect l="1277" t="7552" r="80206" b="39172"/>
          <a:stretch/>
        </p:blipFill>
        <p:spPr>
          <a:xfrm>
            <a:off x="6387384" y="6351635"/>
            <a:ext cx="3746535" cy="439248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1"/>
          <p:cNvSpPr txBox="1"/>
          <p:nvPr/>
        </p:nvSpPr>
        <p:spPr>
          <a:xfrm>
            <a:off x="670720" y="11178480"/>
            <a:ext cx="3435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design</a:t>
            </a:r>
            <a:endParaRPr/>
          </a:p>
        </p:txBody>
      </p:sp>
      <p:sp>
        <p:nvSpPr>
          <p:cNvPr id="71" name="Google Shape;71;p31"/>
          <p:cNvSpPr txBox="1"/>
          <p:nvPr/>
        </p:nvSpPr>
        <p:spPr>
          <a:xfrm>
            <a:off x="5874249" y="11142124"/>
            <a:ext cx="5400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Caravel user project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Wrapper</a:t>
            </a:r>
            <a:endParaRPr/>
          </a:p>
        </p:txBody>
      </p:sp>
      <p:sp>
        <p:nvSpPr>
          <p:cNvPr id="72" name="Google Shape;72;p31"/>
          <p:cNvSpPr txBox="1"/>
          <p:nvPr/>
        </p:nvSpPr>
        <p:spPr>
          <a:xfrm>
            <a:off x="11999286" y="12764397"/>
            <a:ext cx="54002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Caravel test harness</a:t>
            </a:r>
            <a:endParaRPr/>
          </a:p>
        </p:txBody>
      </p:sp>
      <p:sp>
        <p:nvSpPr>
          <p:cNvPr id="73" name="Google Shape;73;p31"/>
          <p:cNvSpPr txBox="1"/>
          <p:nvPr/>
        </p:nvSpPr>
        <p:spPr>
          <a:xfrm>
            <a:off x="18704234" y="12764396"/>
            <a:ext cx="54002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Integrated Chip</a:t>
            </a:r>
            <a:endParaRPr/>
          </a:p>
        </p:txBody>
      </p:sp>
      <p:cxnSp>
        <p:nvCxnSpPr>
          <p:cNvPr id="74" name="Google Shape;74;p31"/>
          <p:cNvCxnSpPr/>
          <p:nvPr/>
        </p:nvCxnSpPr>
        <p:spPr>
          <a:xfrm rot="10800000" flipH="1">
            <a:off x="4084917" y="7954586"/>
            <a:ext cx="3642600" cy="1214100"/>
          </a:xfrm>
          <a:prstGeom prst="curvedConnector3">
            <a:avLst>
              <a:gd name="adj1" fmla="val 50000"/>
            </a:avLst>
          </a:prstGeom>
          <a:noFill/>
          <a:ln w="12700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5" name="Google Shape;75;p31"/>
          <p:cNvSpPr/>
          <p:nvPr/>
        </p:nvSpPr>
        <p:spPr>
          <a:xfrm>
            <a:off x="10446583" y="8081215"/>
            <a:ext cx="1314156" cy="1032729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B5DBB3"/>
              </a:gs>
              <a:gs pos="50000">
                <a:srgbClr val="A8D5A5"/>
              </a:gs>
              <a:gs pos="100000">
                <a:srgbClr val="9AD196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" name="Google Shape;76;p31"/>
          <p:cNvSpPr/>
          <p:nvPr/>
        </p:nvSpPr>
        <p:spPr>
          <a:xfrm>
            <a:off x="17544413" y="8154144"/>
            <a:ext cx="1304692" cy="1014542"/>
          </a:xfrm>
          <a:prstGeom prst="mathEqual">
            <a:avLst>
              <a:gd name="adj1" fmla="val 23520"/>
              <a:gd name="adj2" fmla="val 11760"/>
            </a:avLst>
          </a:prstGeom>
          <a:gradFill>
            <a:gsLst>
              <a:gs pos="0">
                <a:srgbClr val="B5DBB3"/>
              </a:gs>
              <a:gs pos="50000">
                <a:srgbClr val="A8D5A5"/>
              </a:gs>
              <a:gs pos="100000">
                <a:srgbClr val="9AD196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" name="Google Shape;77;p31"/>
          <p:cNvSpPr txBox="1"/>
          <p:nvPr/>
        </p:nvSpPr>
        <p:spPr>
          <a:xfrm>
            <a:off x="159752" y="6667706"/>
            <a:ext cx="5400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Harden your design</a:t>
            </a:r>
            <a:endParaRPr/>
          </a:p>
        </p:txBody>
      </p:sp>
      <p:sp>
        <p:nvSpPr>
          <p:cNvPr id="78" name="Google Shape;78;p31"/>
          <p:cNvSpPr txBox="1"/>
          <p:nvPr/>
        </p:nvSpPr>
        <p:spPr>
          <a:xfrm>
            <a:off x="4121589" y="4888501"/>
            <a:ext cx="698477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Integrate your design into user project wrapper</a:t>
            </a:r>
            <a:endParaRPr/>
          </a:p>
        </p:txBody>
      </p:sp>
      <p:sp>
        <p:nvSpPr>
          <p:cNvPr id="79" name="Google Shape;79;p31"/>
          <p:cNvSpPr txBox="1"/>
          <p:nvPr/>
        </p:nvSpPr>
        <p:spPr>
          <a:xfrm>
            <a:off x="7757864" y="3697185"/>
            <a:ext cx="76960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Run STA &amp; precheck scripts</a:t>
            </a:r>
            <a:endParaRPr/>
          </a:p>
        </p:txBody>
      </p:sp>
      <p:sp>
        <p:nvSpPr>
          <p:cNvPr id="80" name="Google Shape;80;p31"/>
          <p:cNvSpPr txBox="1"/>
          <p:nvPr/>
        </p:nvSpPr>
        <p:spPr>
          <a:xfrm>
            <a:off x="16983737" y="3234448"/>
            <a:ext cx="74002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Submit your design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&amp; run tapeout jobs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(Efabless server)</a:t>
            </a:r>
            <a:endParaRPr/>
          </a:p>
        </p:txBody>
      </p:sp>
      <p:sp>
        <p:nvSpPr>
          <p:cNvPr id="81" name="Google Shape;81;p31"/>
          <p:cNvSpPr/>
          <p:nvPr/>
        </p:nvSpPr>
        <p:spPr>
          <a:xfrm rot="-2121166">
            <a:off x="2790816" y="5702699"/>
            <a:ext cx="1172447" cy="5472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2F5BF"/>
              </a:gs>
              <a:gs pos="50000">
                <a:srgbClr val="C7F2B0"/>
              </a:gs>
              <a:gs pos="100000">
                <a:srgbClr val="BFF3A3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" name="Google Shape;82;p31"/>
          <p:cNvSpPr/>
          <p:nvPr/>
        </p:nvSpPr>
        <p:spPr>
          <a:xfrm rot="-2121166">
            <a:off x="6925818" y="4325436"/>
            <a:ext cx="1172447" cy="5472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2F5BF"/>
              </a:gs>
              <a:gs pos="50000">
                <a:srgbClr val="C7F2B0"/>
              </a:gs>
              <a:gs pos="100000">
                <a:srgbClr val="BFF3A3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" name="Google Shape;83;p31"/>
          <p:cNvSpPr/>
          <p:nvPr/>
        </p:nvSpPr>
        <p:spPr>
          <a:xfrm rot="-543079">
            <a:off x="15243529" y="3651849"/>
            <a:ext cx="2546570" cy="54727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2F5BF"/>
              </a:gs>
              <a:gs pos="50000">
                <a:srgbClr val="C7F2B0"/>
              </a:gs>
              <a:gs pos="100000">
                <a:srgbClr val="BFF3A3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/>
          <p:nvPr/>
        </p:nvSpPr>
        <p:spPr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rgbClr val="151623">
                  <a:alpha val="28627"/>
                </a:srgbClr>
              </a:gs>
              <a:gs pos="100000">
                <a:srgbClr val="151623">
                  <a:alpha val="8784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" name="Google Shape;89;p32"/>
          <p:cNvSpPr txBox="1">
            <a:spLocks noGrp="1"/>
          </p:cNvSpPr>
          <p:nvPr>
            <p:ph type="title"/>
          </p:nvPr>
        </p:nvSpPr>
        <p:spPr>
          <a:xfrm>
            <a:off x="958752" y="935534"/>
            <a:ext cx="21962440" cy="217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New Chips Get Tested Multiple Times</a:t>
            </a:r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0" y="2393504"/>
            <a:ext cx="24382800" cy="113224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algn="ctr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" name="Google Shape;9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552" y="2654646"/>
            <a:ext cx="21962440" cy="1080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720" y="12364371"/>
            <a:ext cx="3585626" cy="124508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2"/>
          <p:cNvSpPr/>
          <p:nvPr/>
        </p:nvSpPr>
        <p:spPr>
          <a:xfrm>
            <a:off x="15787816" y="5705872"/>
            <a:ext cx="7391052" cy="23042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3D67F"/>
              </a:gs>
              <a:gs pos="50000">
                <a:srgbClr val="83D569"/>
              </a:gs>
              <a:gs pos="100000">
                <a:srgbClr val="6FC257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45700" rIns="685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Knowledge and skill requirements for IC test talents: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Knowledge: </a:t>
            </a:r>
            <a:r>
              <a:rPr lang="en-US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The Parameters’ meaning and test methods of test devices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Skills: </a:t>
            </a:r>
            <a:r>
              <a:rPr lang="en-US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Test circuit construction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           The use of testing and measuring instruments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           Test development process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           Test program coding</a:t>
            </a:r>
            <a:endParaRPr/>
          </a:p>
        </p:txBody>
      </p:sp>
      <p:sp>
        <p:nvSpPr>
          <p:cNvPr id="94" name="Google Shape;94;p32"/>
          <p:cNvSpPr/>
          <p:nvPr/>
        </p:nvSpPr>
        <p:spPr>
          <a:xfrm>
            <a:off x="11255896" y="6858000"/>
            <a:ext cx="4320480" cy="50405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DC478"/>
              </a:gs>
              <a:gs pos="50000">
                <a:srgbClr val="69C160"/>
              </a:gs>
              <a:gs pos="100000">
                <a:srgbClr val="58AF50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5373BA6A-8BCB-7884-DC47-A34A70A1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A73C8B60-768B-4C22-945D-DF4D4806B199}"/>
              </a:ext>
            </a:extLst>
          </p:cNvPr>
          <p:cNvSpPr/>
          <p:nvPr/>
        </p:nvSpPr>
        <p:spPr bwMode="auto">
          <a:xfrm>
            <a:off x="2686944" y="1817440"/>
            <a:ext cx="18866096" cy="72008"/>
          </a:xfrm>
          <a:prstGeom prst="roundRect">
            <a:avLst/>
          </a:prstGeom>
          <a:solidFill>
            <a:srgbClr val="DFE0E5">
              <a:alpha val="26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46F533-7EEE-9BC9-78E1-8A784FB8C0B1}"/>
              </a:ext>
            </a:extLst>
          </p:cNvPr>
          <p:cNvSpPr/>
          <p:nvPr/>
        </p:nvSpPr>
        <p:spPr bwMode="auto">
          <a:xfrm>
            <a:off x="22648" y="1724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4448B-CBB5-9980-D24B-98175EF1700E}"/>
              </a:ext>
            </a:extLst>
          </p:cNvPr>
          <p:cNvSpPr txBox="1"/>
          <p:nvPr/>
        </p:nvSpPr>
        <p:spPr>
          <a:xfrm>
            <a:off x="993496" y="4228108"/>
            <a:ext cx="12042565" cy="210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MY" sz="5333" b="1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GOAL</a:t>
            </a:r>
          </a:p>
          <a:p>
            <a:r>
              <a:rPr lang="en-MY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To become a major resource of choice for learners in all educational matters within CASS’s fields of interest.</a:t>
            </a:r>
            <a:endParaRPr lang="en-US" sz="3200" dirty="0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B06547-77F9-8198-8D13-1668E7EA858E}"/>
              </a:ext>
            </a:extLst>
          </p:cNvPr>
          <p:cNvSpPr txBox="1"/>
          <p:nvPr/>
        </p:nvSpPr>
        <p:spPr>
          <a:xfrm>
            <a:off x="993496" y="6858000"/>
            <a:ext cx="12042565" cy="505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MY" sz="5333" b="1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LEARNERS</a:t>
            </a:r>
          </a:p>
          <a:p>
            <a:r>
              <a:rPr lang="en-MY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Engineering and scientific community, and the general public in educational pursuits:</a:t>
            </a:r>
          </a:p>
          <a:p>
            <a:pPr marL="762010" indent="-76201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Members</a:t>
            </a:r>
          </a:p>
          <a:p>
            <a:pPr marL="762010" indent="-76201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Students (pre-univ, Univ/college, post-grad)</a:t>
            </a:r>
          </a:p>
          <a:p>
            <a:pPr marL="762010" indent="-76201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Practitioners (Young professionals, Seasoned Professionals)</a:t>
            </a:r>
          </a:p>
          <a:p>
            <a:pPr marL="762010" indent="-76201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Educators</a:t>
            </a:r>
            <a:endParaRPr lang="en-MY" sz="3200" dirty="0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762010" indent="-762010">
              <a:buFont typeface="Arial" panose="020B0604020202020204" pitchFamily="34" charset="0"/>
              <a:buChar char="•"/>
            </a:pPr>
            <a:r>
              <a:rPr lang="en-MY" sz="3200" dirty="0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Retirees</a:t>
            </a:r>
            <a:endParaRPr lang="en-US" sz="5333" dirty="0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4" name="Google Shape;136;p16">
            <a:extLst>
              <a:ext uri="{FF2B5EF4-FFF2-40B4-BE49-F238E27FC236}">
                <a16:creationId xmlns:a16="http://schemas.microsoft.com/office/drawing/2014/main" id="{B3BAFAB2-EF17-3B81-CEAF-9E9C8178AAEA}"/>
              </a:ext>
            </a:extLst>
          </p:cNvPr>
          <p:cNvSpPr txBox="1"/>
          <p:nvPr/>
        </p:nvSpPr>
        <p:spPr>
          <a:xfrm>
            <a:off x="1219200" y="456000"/>
            <a:ext cx="21945600" cy="128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57"/>
            </a:pPr>
            <a:r>
              <a:rPr lang="en-US" sz="88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CASS Institute for Global Education</a:t>
            </a:r>
            <a:endParaRPr sz="88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64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f20fb62204_0_42"/>
          <p:cNvSpPr/>
          <p:nvPr/>
        </p:nvSpPr>
        <p:spPr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rgbClr val="151623">
                  <a:alpha val="28627"/>
                </a:srgbClr>
              </a:gs>
              <a:gs pos="100000">
                <a:srgbClr val="151623">
                  <a:alpha val="87843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" name="Google Shape;100;g2f20fb62204_0_42"/>
          <p:cNvSpPr txBox="1">
            <a:spLocks noGrp="1"/>
          </p:cNvSpPr>
          <p:nvPr>
            <p:ph type="title"/>
          </p:nvPr>
        </p:nvSpPr>
        <p:spPr>
          <a:xfrm>
            <a:off x="958750" y="935525"/>
            <a:ext cx="226866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Nigilent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Raindrop </a:t>
            </a:r>
            <a:endParaRPr/>
          </a:p>
        </p:txBody>
      </p:sp>
      <p:sp>
        <p:nvSpPr>
          <p:cNvPr id="101" name="Google Shape;101;g2f20fb62204_0_42"/>
          <p:cNvSpPr txBox="1"/>
          <p:nvPr/>
        </p:nvSpPr>
        <p:spPr>
          <a:xfrm>
            <a:off x="513000" y="7075925"/>
            <a:ext cx="12896700" cy="7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lt1"/>
                </a:solidFill>
              </a:rPr>
              <a:t>Oscilloscope</a:t>
            </a:r>
            <a:endParaRPr sz="2400" b="1" u="sng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2 channels, 12/14-bit resolution, 40/100/125 MS/s, +25V input voltage, up to 30+ MHz bandwidth (with BNC adapter)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User-configurable input filters and phase-locked amplifier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Supports FFT, spectrum analysis, eye diagrams, and XY plots</a:t>
            </a:r>
            <a:endParaRPr sz="2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lt1"/>
                </a:solidFill>
              </a:rPr>
              <a:t>Waveform Generator</a:t>
            </a:r>
            <a:endParaRPr sz="2400" b="1" u="sng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2 channels, 12/14-bit resolution, 40/100/125 MS/s sampling rate, +5V output voltage, up to 12 MHz bandwidth (with BNC adapter)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Features include standard waveforms, amplitude and frequency modulation signals, playback of analog input, custom waveforms, and more.</a:t>
            </a:r>
            <a:endParaRPr sz="2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lt1"/>
                </a:solidFill>
              </a:rPr>
              <a:t>Logic Analyzer and Pattern Generator</a:t>
            </a:r>
            <a:endParaRPr sz="2400" b="1" u="sng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16 channels, with each channel supporting up to 40/100/125 MS/s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Independently configurable 3.3V digital inputs and outputs, with a maximum input of 5V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Supports SPI, I2C, UART, and custom protocols.</a:t>
            </a:r>
            <a:endParaRPr sz="2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02" name="Google Shape;102;g2f20fb62204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875" y="3910388"/>
            <a:ext cx="2690438" cy="269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f20fb62204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500" y="679511"/>
            <a:ext cx="18118602" cy="556841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f20fb62204_0_42"/>
          <p:cNvSpPr txBox="1"/>
          <p:nvPr/>
        </p:nvSpPr>
        <p:spPr>
          <a:xfrm>
            <a:off x="13905298" y="8537075"/>
            <a:ext cx="10478700" cy="4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lt1"/>
                </a:solidFill>
              </a:rPr>
              <a:t>Programmable Power Supply</a:t>
            </a:r>
            <a:endParaRPr sz="2400" b="1" u="sng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Variable power supply ranging from 0.5V to 5V and -0.5V to 5V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Each channel can provide up to 800mA when using auxiliary power.</a:t>
            </a:r>
            <a:endParaRPr sz="2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lt1"/>
                </a:solidFill>
              </a:rPr>
              <a:t>Additional Features</a:t>
            </a:r>
            <a:endParaRPr sz="2400" b="1" u="sng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Spectrum analyzer, network analyzer, impedance analyzer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Protocol analyzer, virtual digital I/O (buttons, switches, LEDs)</a:t>
            </a:r>
            <a:endParaRPr sz="2300" b="1">
              <a:solidFill>
                <a:schemeClr val="lt1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 b="1">
                <a:solidFill>
                  <a:schemeClr val="lt1"/>
                </a:solidFill>
              </a:rPr>
              <a:t>Data logger, voltmeter, scripting capabilities, expandable to include a digital multimeter (measuring capacitance, resistance, voltage, current).</a:t>
            </a:r>
            <a:endParaRPr sz="23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20fb62204_0_6"/>
          <p:cNvSpPr/>
          <p:nvPr/>
        </p:nvSpPr>
        <p:spPr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rgbClr val="151623">
                  <a:alpha val="28627"/>
                </a:srgbClr>
              </a:gs>
              <a:gs pos="100000">
                <a:srgbClr val="151623">
                  <a:alpha val="87843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" name="Google Shape;110;g2f20fb62204_0_6"/>
          <p:cNvSpPr txBox="1">
            <a:spLocks noGrp="1"/>
          </p:cNvSpPr>
          <p:nvPr>
            <p:ph type="title"/>
          </p:nvPr>
        </p:nvSpPr>
        <p:spPr>
          <a:xfrm>
            <a:off x="958750" y="935525"/>
            <a:ext cx="234252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Closed-loop Experiential Education (Test)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g2f20fb62204_0_6"/>
          <p:cNvSpPr txBox="1"/>
          <p:nvPr/>
        </p:nvSpPr>
        <p:spPr>
          <a:xfrm>
            <a:off x="958750" y="3113525"/>
            <a:ext cx="22090200" cy="9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chemeClr val="lt1"/>
                </a:solidFill>
              </a:rPr>
              <a:t>Competition: How to Win a Raindrop To Aid Your Testing?</a:t>
            </a:r>
            <a:endParaRPr sz="41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lt1"/>
                </a:solidFill>
              </a:rPr>
              <a:t>Learning Objectives:</a:t>
            </a:r>
            <a:r>
              <a:rPr lang="en-US" sz="3500">
                <a:solidFill>
                  <a:schemeClr val="lt1"/>
                </a:solidFill>
              </a:rPr>
              <a:t> </a:t>
            </a:r>
            <a:endParaRPr sz="3500">
              <a:solidFill>
                <a:schemeClr val="lt1"/>
              </a:solidFill>
            </a:endParaRPr>
          </a:p>
          <a:p>
            <a:pPr marL="74295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●"/>
            </a:pPr>
            <a:r>
              <a:rPr lang="en-US" sz="3500">
                <a:solidFill>
                  <a:schemeClr val="lt1"/>
                </a:solidFill>
              </a:rPr>
              <a:t>Participants construct experiments using a breadboard and off-the-shelve components.</a:t>
            </a:r>
            <a:endParaRPr sz="3500">
              <a:solidFill>
                <a:schemeClr val="lt1"/>
              </a:solidFill>
            </a:endParaRPr>
          </a:p>
          <a:p>
            <a:pPr marL="74295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●"/>
            </a:pPr>
            <a:r>
              <a:rPr lang="en-US" sz="3500">
                <a:solidFill>
                  <a:schemeClr val="lt1"/>
                </a:solidFill>
              </a:rPr>
              <a:t>Nigilent-created video modules</a:t>
            </a:r>
            <a:endParaRPr sz="3500">
              <a:solidFill>
                <a:schemeClr val="lt1"/>
              </a:solidFill>
            </a:endParaRPr>
          </a:p>
          <a:p>
            <a:pPr marL="74295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●"/>
            </a:pPr>
            <a:r>
              <a:rPr lang="en-US" sz="3500">
                <a:solidFill>
                  <a:schemeClr val="lt1"/>
                </a:solidFill>
              </a:rPr>
              <a:t>Participants are to complete all modules and answer quiz questions.</a:t>
            </a:r>
            <a:endParaRPr sz="3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lt1"/>
                </a:solidFill>
              </a:rPr>
              <a:t>Competition: </a:t>
            </a:r>
            <a:endParaRPr sz="3500" b="1">
              <a:solidFill>
                <a:schemeClr val="lt1"/>
              </a:solidFill>
            </a:endParaRPr>
          </a:p>
          <a:p>
            <a:pPr marL="74295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●"/>
            </a:pPr>
            <a:r>
              <a:rPr lang="en-US" sz="3500">
                <a:solidFill>
                  <a:schemeClr val="lt1"/>
                </a:solidFill>
              </a:rPr>
              <a:t>Each team is to prepare a teaching lesson (consisting of multiple short videos and quiz questions showing rigorous testing) on the testing methodology of their chip</a:t>
            </a:r>
            <a:endParaRPr sz="3500">
              <a:solidFill>
                <a:schemeClr val="lt1"/>
              </a:solidFill>
            </a:endParaRPr>
          </a:p>
          <a:p>
            <a:pPr marL="74295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●"/>
            </a:pPr>
            <a:r>
              <a:rPr lang="en-US" sz="3500">
                <a:solidFill>
                  <a:schemeClr val="lt1"/>
                </a:solidFill>
              </a:rPr>
              <a:t>Each participant is to write a testimonial on their experience with overall UNIC-CASS and testing experience using Raindrop3 in chip testing.</a:t>
            </a:r>
            <a:endParaRPr sz="3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lt1"/>
                </a:solidFill>
              </a:rPr>
              <a:t>Certification: </a:t>
            </a:r>
            <a:endParaRPr sz="3500" b="1">
              <a:solidFill>
                <a:schemeClr val="lt1"/>
              </a:solidFill>
            </a:endParaRPr>
          </a:p>
          <a:p>
            <a:pPr marL="74295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●"/>
            </a:pPr>
            <a:r>
              <a:rPr lang="en-US" sz="3500">
                <a:solidFill>
                  <a:schemeClr val="lt1"/>
                </a:solidFill>
              </a:rPr>
              <a:t>Nigilent will issue certificate to the students completing this program in recognizing the proficiency/competencies in using Raindrop3 for chip testing</a:t>
            </a:r>
            <a:endParaRPr sz="3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2E2E16C-6AFE-46A3-A60B-1F27A05D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895" y="2033464"/>
            <a:ext cx="6682209" cy="7250196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735617B-5016-482E-94B8-BA435E95AB4D}"/>
              </a:ext>
            </a:extLst>
          </p:cNvPr>
          <p:cNvSpPr/>
          <p:nvPr/>
        </p:nvSpPr>
        <p:spPr>
          <a:xfrm>
            <a:off x="0" y="10490979"/>
            <a:ext cx="24382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 algn="ctr">
              <a:defRPr/>
            </a:pPr>
            <a:r>
              <a:rPr lang="en-US" sz="5400" spc="300" dirty="0">
                <a:solidFill>
                  <a:schemeClr val="tx1"/>
                </a:solidFill>
                <a:latin typeface="Arial Nova Light" panose="020B0304020202020204" pitchFamily="34" charset="0"/>
                <a:ea typeface="Source Sans Pro Light" panose="020B0403030403020204" pitchFamily="34" charset="0"/>
                <a:cs typeface="Open Sans" charset="0"/>
              </a:rPr>
              <a:t>For more information and to join CASS, visit:</a:t>
            </a:r>
          </a:p>
          <a:p>
            <a:pPr lvl="1" indent="0" algn="ctr">
              <a:defRPr/>
            </a:pPr>
            <a:r>
              <a:rPr lang="en-US" sz="5400" spc="300" dirty="0">
                <a:solidFill>
                  <a:schemeClr val="tx1"/>
                </a:solidFill>
                <a:latin typeface="Arial Nova Light" panose="020B0304020202020204" pitchFamily="34" charset="0"/>
                <a:ea typeface="Source Sans Pro Light" panose="020B0403030403020204" pitchFamily="34" charset="0"/>
                <a:cs typeface="Open Sans" charset="0"/>
                <a:hlinkClick r:id="rId4" action="ppaction://hlinkfile"/>
              </a:rPr>
              <a:t>IEEE-CAS.ORG</a:t>
            </a:r>
            <a:endParaRPr lang="en-US" sz="5400" spc="300" dirty="0">
              <a:solidFill>
                <a:schemeClr val="tx1"/>
              </a:solidFill>
              <a:latin typeface="Arial Nova Light" panose="020B0304020202020204" pitchFamily="34" charset="0"/>
              <a:ea typeface="Source Sans Pro Light" panose="020B0403030403020204" pitchFamily="34" charset="0"/>
              <a:cs typeface="Open Sans" charset="0"/>
            </a:endParaRPr>
          </a:p>
          <a:p>
            <a:pPr lvl="1" indent="0" algn="ctr">
              <a:defRPr/>
            </a:pPr>
            <a:endParaRPr lang="en-US" sz="3800" dirty="0">
              <a:solidFill>
                <a:schemeClr val="tx1"/>
              </a:solidFill>
              <a:latin typeface="Arial Nova Light" panose="020B0304020202020204" pitchFamily="34" charset="0"/>
              <a:ea typeface="Source Sans Pro Light" panose="020B0403030403020204" pitchFamily="34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0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4137" y="12273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E8D47C-7828-5F4A-5A28-D0F3762486D0}"/>
              </a:ext>
            </a:extLst>
          </p:cNvPr>
          <p:cNvSpPr/>
          <p:nvPr/>
        </p:nvSpPr>
        <p:spPr>
          <a:xfrm>
            <a:off x="10169783" y="3621322"/>
            <a:ext cx="14041560" cy="3981622"/>
          </a:xfrm>
          <a:prstGeom prst="roundRect">
            <a:avLst/>
          </a:prstGeom>
          <a:solidFill>
            <a:srgbClr val="407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200"/>
              </a:spcAft>
            </a:pPr>
            <a:r>
              <a:rPr lang="en-US" sz="4800" b="1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Benefits learning with IEEE CASS</a:t>
            </a:r>
          </a:p>
          <a:p>
            <a:pPr marL="685800">
              <a:buClr>
                <a:schemeClr val="tx1"/>
              </a:buClr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 Earn credentials - Digital badges sharable on LinkedIn </a:t>
            </a:r>
          </a:p>
          <a:p>
            <a:pPr marL="685800">
              <a:buClr>
                <a:schemeClr val="tx1"/>
              </a:buClr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 Educational credits (PDH/CEU)</a:t>
            </a:r>
          </a:p>
          <a:p>
            <a:pPr marL="685800">
              <a:buClr>
                <a:schemeClr val="tx1"/>
              </a:buClr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 Certificate of Completion</a:t>
            </a:r>
          </a:p>
          <a:p>
            <a:pPr marL="685800">
              <a:buClr>
                <a:schemeClr val="tx1"/>
              </a:buClr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 Job/Graduate Student Opportunities </a:t>
            </a:r>
            <a:r>
              <a:rPr lang="en-US" sz="4000" dirty="0">
                <a:solidFill>
                  <a:schemeClr val="tx1"/>
                </a:solidFill>
                <a:highlight>
                  <a:srgbClr val="FF00FF"/>
                </a:highlight>
                <a:latin typeface="Arial Nova" panose="020B0504020202020204" pitchFamily="34" charset="0"/>
                <a:cs typeface="Calibri" panose="020F0502020204030204" pitchFamily="34" charset="0"/>
              </a:rPr>
              <a:t>(</a:t>
            </a:r>
            <a:r>
              <a:rPr lang="en-US" sz="4000" i="1" dirty="0">
                <a:solidFill>
                  <a:schemeClr val="tx1"/>
                </a:solidFill>
                <a:highlight>
                  <a:srgbClr val="FF00FF"/>
                </a:highlight>
                <a:latin typeface="Arial Nova" panose="020B0504020202020204" pitchFamily="34" charset="0"/>
                <a:cs typeface="Calibri" panose="020F0502020204030204" pitchFamily="34" charset="0"/>
              </a:rPr>
              <a:t>Launching soon</a:t>
            </a:r>
            <a:r>
              <a:rPr lang="en-US" sz="4000" dirty="0">
                <a:solidFill>
                  <a:schemeClr val="tx1"/>
                </a:solidFill>
                <a:highlight>
                  <a:srgbClr val="FF00FF"/>
                </a:highlight>
                <a:latin typeface="Arial Nova" panose="020B050402020202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CF13E-3550-8671-FEBF-67F03BC90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" y="10688518"/>
            <a:ext cx="2448272" cy="2656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0C40A6-B1D9-2AA0-471B-72BFFA30F0F9}"/>
              </a:ext>
            </a:extLst>
          </p:cNvPr>
          <p:cNvSpPr txBox="1"/>
          <p:nvPr/>
        </p:nvSpPr>
        <p:spPr>
          <a:xfrm>
            <a:off x="1535812" y="2732047"/>
            <a:ext cx="11737037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DLP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industry-DLP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Seasonal School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CASS-wide Webinar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CASS Resource </a:t>
            </a:r>
            <a:r>
              <a:rPr lang="en-MY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endParaRPr lang="en-MY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CASS Microlearning 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Learning Network </a:t>
            </a:r>
          </a:p>
          <a:p>
            <a:pPr marL="609608" indent="-609608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Experiential Learning in FPGA Design 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UNIC-CASS</a:t>
            </a:r>
            <a:endParaRPr lang="en-US" sz="3600" dirty="0">
              <a:solidFill>
                <a:schemeClr val="tx1"/>
              </a:solidFill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8" indent="-609608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CASS Blitz </a:t>
            </a:r>
            <a:endParaRPr lang="en-MY" sz="3600" dirty="0">
              <a:solidFill>
                <a:schemeClr val="tx1"/>
              </a:solidFill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Mentoring Program </a:t>
            </a:r>
          </a:p>
          <a:p>
            <a:pPr marL="609608" indent="-609608">
              <a:buFont typeface="+mj-lt"/>
              <a:buAutoNum type="arabicPeriod"/>
            </a:pPr>
            <a:r>
              <a:rPr lang="en-MY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 Education @ Selected Conference</a:t>
            </a:r>
          </a:p>
          <a:p>
            <a:pPr marL="609608" indent="-609608"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Center</a:t>
            </a:r>
            <a:r>
              <a:rPr lang="en-US" sz="3600" dirty="0">
                <a:solidFill>
                  <a:schemeClr val="tx1"/>
                </a:solidFill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i="1" dirty="0">
                <a:solidFill>
                  <a:schemeClr val="tx1"/>
                </a:solidFill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Launching soon</a:t>
            </a:r>
            <a:r>
              <a:rPr lang="en-US" sz="3600" dirty="0">
                <a:solidFill>
                  <a:schemeClr val="tx1"/>
                </a:solidFill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MY" sz="3600" dirty="0">
              <a:solidFill>
                <a:schemeClr val="tx1"/>
              </a:solidFill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oogle Shape;132;p16" descr="IEEE - IEEE Learning Network (ILN)">
            <a:extLst>
              <a:ext uri="{FF2B5EF4-FFF2-40B4-BE49-F238E27FC236}">
                <a16:creationId xmlns:a16="http://schemas.microsoft.com/office/drawing/2014/main" id="{B33EE7AD-2369-1CA0-F56B-DE0AD5CE0B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0489" y="10899986"/>
            <a:ext cx="4896497" cy="141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8371F60-D3A8-EC2D-C557-50E0F135A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3888" y="11081503"/>
            <a:ext cx="5017216" cy="1302689"/>
          </a:xfrm>
          <a:prstGeom prst="rect">
            <a:avLst/>
          </a:prstGeom>
        </p:spPr>
      </p:pic>
      <p:pic>
        <p:nvPicPr>
          <p:cNvPr id="16" name="Google Shape;276;p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5FB15C2-2AB3-DD98-908D-7E2CA80DB5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746" r="33111" b="87438"/>
          <a:stretch/>
        </p:blipFill>
        <p:spPr>
          <a:xfrm>
            <a:off x="5195262" y="11081503"/>
            <a:ext cx="5241999" cy="10523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7743A-A70E-28A7-8A0B-15ECC1C0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PRODUCTS/SERVICES TO MEMBERS (2024)</a:t>
            </a:r>
          </a:p>
        </p:txBody>
      </p:sp>
    </p:spTree>
    <p:extLst>
      <p:ext uri="{BB962C8B-B14F-4D97-AF65-F5344CB8AC3E}">
        <p14:creationId xmlns:p14="http://schemas.microsoft.com/office/powerpoint/2010/main" val="39957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E6653-08D6-2EE0-CCC2-5543887C8864}"/>
              </a:ext>
            </a:extLst>
          </p:cNvPr>
          <p:cNvSpPr/>
          <p:nvPr/>
        </p:nvSpPr>
        <p:spPr bwMode="auto">
          <a:xfrm>
            <a:off x="-4137" y="12273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ECC19-9D47-1ABB-0424-00D2199B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IEEE EAB Society/Council Professional Development Award</a:t>
            </a:r>
          </a:p>
        </p:txBody>
      </p:sp>
      <p:pic>
        <p:nvPicPr>
          <p:cNvPr id="1026" name="Picture 2" descr="Congratulations Awardees, 2023 EAB Awards">
            <a:extLst>
              <a:ext uri="{FF2B5EF4-FFF2-40B4-BE49-F238E27FC236}">
                <a16:creationId xmlns:a16="http://schemas.microsoft.com/office/drawing/2014/main" id="{20647899-4D27-EBC0-6B67-A077BE21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2" y="5782483"/>
            <a:ext cx="6166544" cy="530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579AB-5B54-8882-E476-A6059B838D58}"/>
              </a:ext>
            </a:extLst>
          </p:cNvPr>
          <p:cNvSpPr txBox="1"/>
          <p:nvPr/>
        </p:nvSpPr>
        <p:spPr>
          <a:xfrm>
            <a:off x="7511480" y="8730208"/>
            <a:ext cx="156977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3600" b="1" i="1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development of comprehensive, inclusive, and personalized education for members, the engineering and scientific community, and the general public</a:t>
            </a:r>
            <a:endParaRPr lang="en-US" sz="3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824D7-AF31-EB65-D469-A18A45293217}"/>
              </a:ext>
            </a:extLst>
          </p:cNvPr>
          <p:cNvSpPr txBox="1"/>
          <p:nvPr/>
        </p:nvSpPr>
        <p:spPr>
          <a:xfrm>
            <a:off x="7734375" y="6569968"/>
            <a:ext cx="138975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IEEE Circuits and Systems Society’ is exceptional achievement is recognized with the following citation: </a:t>
            </a:r>
          </a:p>
        </p:txBody>
      </p:sp>
    </p:spTree>
    <p:extLst>
      <p:ext uri="{BB962C8B-B14F-4D97-AF65-F5344CB8AC3E}">
        <p14:creationId xmlns:p14="http://schemas.microsoft.com/office/powerpoint/2010/main" val="305709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F81D118C-D093-4B29-6651-657C156FCF2A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C3BD3-F5F7-D0DF-312D-925E7306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D1606-0AC7-356A-0D5A-0DD3C7A0A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713" y="4065786"/>
            <a:ext cx="20477162" cy="754474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Free and open-source software has and continues to revolutionize our society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Growing movement proliferate to the open access to IC design tools and silicon fabrication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CASS has vested interest in supporting these activities and community building in democratizing (and </a:t>
            </a:r>
            <a:r>
              <a:rPr lang="en-US" sz="4000" b="1" dirty="0"/>
              <a:t>universalizing</a:t>
            </a:r>
            <a:r>
              <a:rPr lang="en-US" sz="4000" dirty="0"/>
              <a:t>) IC Design for enthusiasts and design communities worldwide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This meeting features CASS’s new educational initiative supporting this movement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662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2</a:t>
            </a:r>
            <a:r>
              <a:rPr lang="en-US" sz="7200" b="1" baseline="30000" dirty="0">
                <a:solidFill>
                  <a:schemeClr val="tx2"/>
                </a:solidFill>
              </a:rPr>
              <a:t>nd</a:t>
            </a:r>
            <a:r>
              <a:rPr lang="en-US" sz="7200" b="1" dirty="0">
                <a:solidFill>
                  <a:schemeClr val="tx2"/>
                </a:solidFill>
              </a:rPr>
              <a:t> Edition Program Overview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</a:t>
            </a: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66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Jose M De La Rosa</a:t>
            </a:r>
          </a:p>
          <a:p>
            <a:pPr eaLnBrk="1">
              <a:defRPr/>
            </a:pPr>
            <a:r>
              <a:rPr lang="en-US" sz="4400" dirty="0">
                <a:solidFill>
                  <a:schemeClr val="tx1"/>
                </a:solidFill>
                <a:effectLst/>
                <a:latin typeface="Arial Nova" panose="020B0504020202020204" pitchFamily="34" charset="0"/>
              </a:rPr>
              <a:t>Institute of Microelectronics of Seville (IMSE)</a:t>
            </a:r>
            <a:endParaRPr lang="en-US" altLang="x-none" sz="44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685F40D-2406-194B-68A3-C67597A9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696" y="3401616"/>
            <a:ext cx="4131621" cy="547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7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5724E72-024E-C514-0ABF-43504257667D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Universalization in IC Design by CASS</a:t>
            </a:r>
            <a:br>
              <a:rPr lang="en-US" b="1" dirty="0"/>
            </a:br>
            <a:r>
              <a:rPr lang="en-US" b="1" dirty="0"/>
              <a:t>(UNIC-CASS)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0A70B-C0A7-44A4-46F5-455D8E572A14}"/>
              </a:ext>
            </a:extLst>
          </p:cNvPr>
          <p:cNvSpPr txBox="1"/>
          <p:nvPr/>
        </p:nvSpPr>
        <p:spPr>
          <a:xfrm>
            <a:off x="0" y="12959516"/>
            <a:ext cx="2438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Material available in GitHub ( </a:t>
            </a:r>
            <a:r>
              <a:rPr lang="es-E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github.com/unic-cass</a:t>
            </a:r>
            <a:r>
              <a:rPr lang="es-E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), slack channel (</a:t>
            </a:r>
            <a:r>
              <a:rPr lang="en-US" sz="2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4"/>
              </a:rPr>
              <a:t>https://unic-cass.slack.com/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), CASS Microlearning (</a:t>
            </a:r>
            <a:r>
              <a:rPr lang="en-US" sz="2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https://</a:t>
            </a:r>
            <a:r>
              <a:rPr lang="en-US" sz="2800" i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ml.ieee-cas.org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CA6CF-5686-B92A-4FFB-2F5F09C87172}"/>
              </a:ext>
            </a:extLst>
          </p:cNvPr>
          <p:cNvSpPr txBox="1"/>
          <p:nvPr/>
        </p:nvSpPr>
        <p:spPr>
          <a:xfrm>
            <a:off x="14680097" y="7311281"/>
            <a:ext cx="810059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by experience from IC to chip test/bring-up.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Discover using open-source EDA tools and Open PDKs.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students' professional careers</a:t>
            </a:r>
            <a:b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0EA9F4-C903-9B40-9B36-0D2D6822C2A4}"/>
              </a:ext>
            </a:extLst>
          </p:cNvPr>
          <p:cNvSpPr txBox="1"/>
          <p:nvPr/>
        </p:nvSpPr>
        <p:spPr>
          <a:xfrm>
            <a:off x="1597046" y="7321184"/>
            <a:ext cx="12260178" cy="509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works?</a:t>
            </a:r>
          </a:p>
          <a:p>
            <a:endParaRPr lang="en-US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Jumpstart your journey from carefully curated materials on CASS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Hands-on design mentoring by experts in the field, 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Fabricate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Submit designs to CASS-sponsored fabrication runs via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Efabless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chipIgnite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“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Bringup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your fabricated chip at selected testing facilities.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4DE6DF-6470-8A06-1C28-4E5816E003DF}"/>
              </a:ext>
            </a:extLst>
          </p:cNvPr>
          <p:cNvSpPr txBox="1"/>
          <p:nvPr/>
        </p:nvSpPr>
        <p:spPr>
          <a:xfrm>
            <a:off x="1606824" y="4206367"/>
            <a:ext cx="12260178" cy="2788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UNIC-CASS?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structured end-to-end Integrated Circuit (IC) design-to-test experiential learning program. strategic cooperation with the SSCS serving geographical-complementing locations.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A6DF9-1B81-870E-5B7D-00A6EEFAA243}"/>
              </a:ext>
            </a:extLst>
          </p:cNvPr>
          <p:cNvSpPr txBox="1"/>
          <p:nvPr/>
        </p:nvSpPr>
        <p:spPr>
          <a:xfrm>
            <a:off x="14686355" y="4206367"/>
            <a:ext cx="87729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Aim: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improve the know-how and accessibility to IC Design technologies for enthusiasts and design communities worldwide</a:t>
            </a:r>
            <a:b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3E85AE-B3BE-E7EA-C93D-2C96DA68719F}"/>
              </a:ext>
            </a:extLst>
          </p:cNvPr>
          <p:cNvSpPr txBox="1"/>
          <p:nvPr/>
        </p:nvSpPr>
        <p:spPr>
          <a:xfrm>
            <a:off x="15792400" y="2969568"/>
            <a:ext cx="8772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information, visit: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ieee-cas.org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/universalization-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ic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-design-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cass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-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unic-cass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7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usiness Report 1 - green">
      <a:dk1>
        <a:srgbClr val="0F0C16"/>
      </a:dk1>
      <a:lt1>
        <a:srgbClr val="FEFFFE"/>
      </a:lt1>
      <a:dk2>
        <a:srgbClr val="151623"/>
      </a:dk2>
      <a:lt2>
        <a:srgbClr val="FEFFFE"/>
      </a:lt2>
      <a:accent1>
        <a:srgbClr val="A4EA78"/>
      </a:accent1>
      <a:accent2>
        <a:srgbClr val="9AE075"/>
      </a:accent2>
      <a:accent3>
        <a:srgbClr val="86D16F"/>
      </a:accent3>
      <a:accent4>
        <a:srgbClr val="6DBD66"/>
      </a:accent4>
      <a:accent5>
        <a:srgbClr val="3E414F"/>
      </a:accent5>
      <a:accent6>
        <a:srgbClr val="86D16F"/>
      </a:accent6>
      <a:hlink>
        <a:srgbClr val="A4EA78"/>
      </a:hlink>
      <a:folHlink>
        <a:srgbClr val="6DBD6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1350A60-E4A5-CC42-A5F1-71D887317FF6}">
  <we:reference id="98d6c1cd-d2ea-4e59-b3d5-7612ea4978eb" version="3.0.0.1" store="EXCatalog" storeType="EXCatalog"/>
  <we:alternateReferences>
    <we:reference id="WA104380907" version="3.0.0.1" store="en-MY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01DDAC-9774-3644-8CCE-A654019E5223}">
  <we:reference id="a3b40b4f-8edf-490e-9df1-7e66f93912bf" version="1.1.0.0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47274</TotalTime>
  <Words>3041</Words>
  <Application>Microsoft Macintosh PowerPoint</Application>
  <PresentationFormat>Custom</PresentationFormat>
  <Paragraphs>585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Arial Nova</vt:lpstr>
      <vt:lpstr>Arial Nova Light</vt:lpstr>
      <vt:lpstr>Calibri</vt:lpstr>
      <vt:lpstr>Merriweather Sans</vt:lpstr>
      <vt:lpstr>Noto Sans Symbols</vt:lpstr>
      <vt:lpstr>Open Sans</vt:lpstr>
      <vt:lpstr>Open Sans Semibold</vt:lpstr>
      <vt:lpstr>Poppins</vt:lpstr>
      <vt:lpstr>Poppins Medium</vt:lpstr>
      <vt:lpstr>Symbol</vt:lpstr>
      <vt:lpstr>Wingdings</vt:lpstr>
      <vt:lpstr>White</vt:lpstr>
      <vt:lpstr>PowerPoint Presentation</vt:lpstr>
      <vt:lpstr>Agenda</vt:lpstr>
      <vt:lpstr>Who’s Who in Education @ CASS 2024</vt:lpstr>
      <vt:lpstr>PowerPoint Presentation</vt:lpstr>
      <vt:lpstr>PRODUCTS/SERVICES TO MEMBERS (2024)</vt:lpstr>
      <vt:lpstr>2023 IEEE EAB Society/Council Professional Development Award</vt:lpstr>
      <vt:lpstr>Today’s Event</vt:lpstr>
      <vt:lpstr>PowerPoint Presentation</vt:lpstr>
      <vt:lpstr>Universalization in IC Design by CASS (UNIC-CASS)</vt:lpstr>
      <vt:lpstr>UNIC-CASS 2nd Edition Calendar</vt:lpstr>
      <vt:lpstr>2024 UNIC-CASS submission</vt:lpstr>
      <vt:lpstr>2024 UNIC-CASS 2nd Edition submission</vt:lpstr>
      <vt:lpstr>Whos’ who in UNIC-CASS</vt:lpstr>
      <vt:lpstr>PowerPoint Presentation</vt:lpstr>
      <vt:lpstr>UNIC-CASS Education Introduction</vt:lpstr>
      <vt:lpstr>Design a chip in less than 3 months</vt:lpstr>
      <vt:lpstr>Open PDKs</vt:lpstr>
      <vt:lpstr>Open SoC Design flows &amp; tools</vt:lpstr>
      <vt:lpstr>Digital Design flow: RTL-to-GDS</vt:lpstr>
      <vt:lpstr>Analog design flow</vt:lpstr>
      <vt:lpstr>Open MPW/Chip Ignite design focus</vt:lpstr>
      <vt:lpstr>Course outline &amp; learning path</vt:lpstr>
      <vt:lpstr>Lecture organization</vt:lpstr>
      <vt:lpstr>News in v2.0</vt:lpstr>
      <vt:lpstr>UNIC-CASS Education Committee</vt:lpstr>
      <vt:lpstr>Special thanks to UNIC-CASS Education Volunteers</vt:lpstr>
      <vt:lpstr>Special thanks to the video authors in v1.0 and a part in v2.0</vt:lpstr>
      <vt:lpstr>PowerPoint Presentation</vt:lpstr>
      <vt:lpstr>Topics</vt:lpstr>
      <vt:lpstr>Design-to-Tapeout Mentoring</vt:lpstr>
      <vt:lpstr>Design-to-Tapeout Mentoring Team 2024</vt:lpstr>
      <vt:lpstr>Main Design-to-tapeout milestones</vt:lpstr>
      <vt:lpstr>Design-to-Tapeout Mentoring</vt:lpstr>
      <vt:lpstr>Design-to-Tapeout Mentoring</vt:lpstr>
      <vt:lpstr>UNIC-CASS 2023 examples</vt:lpstr>
      <vt:lpstr>UNIC-CASS 2023 examples</vt:lpstr>
      <vt:lpstr>PowerPoint Presentation</vt:lpstr>
      <vt:lpstr>What’s Next?</vt:lpstr>
      <vt:lpstr>New Chips Get Tested Multiple Times</vt:lpstr>
      <vt:lpstr>Nigilent  Raindrop </vt:lpstr>
      <vt:lpstr>Closed-loop Experiential Education (Test)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Brittian Parkinson</dc:creator>
  <cp:lastModifiedBy>FAKHRUL ZAMAN BIN ROKHANI</cp:lastModifiedBy>
  <cp:revision>480</cp:revision>
  <cp:lastPrinted>2022-09-28T06:58:50Z</cp:lastPrinted>
  <dcterms:created xsi:type="dcterms:W3CDTF">2018-11-08T20:28:03Z</dcterms:created>
  <dcterms:modified xsi:type="dcterms:W3CDTF">2024-08-12T12:57:59Z</dcterms:modified>
</cp:coreProperties>
</file>