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embedTrueTypeFonts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200" r:id="rId2"/>
    <p:sldId id="1223" r:id="rId3"/>
    <p:sldId id="1231" r:id="rId4"/>
    <p:sldId id="1191" r:id="rId5"/>
    <p:sldId id="1195" r:id="rId6"/>
    <p:sldId id="1196" r:id="rId7"/>
    <p:sldId id="1206" r:id="rId8"/>
    <p:sldId id="1225" r:id="rId9"/>
    <p:sldId id="1198" r:id="rId10"/>
    <p:sldId id="1226" r:id="rId11"/>
    <p:sldId id="1227" r:id="rId12"/>
    <p:sldId id="1228" r:id="rId13"/>
    <p:sldId id="1229" r:id="rId14"/>
    <p:sldId id="1207" r:id="rId15"/>
    <p:sldId id="1214" r:id="rId16"/>
    <p:sldId id="1208" r:id="rId17"/>
    <p:sldId id="412" r:id="rId18"/>
    <p:sldId id="409" r:id="rId19"/>
    <p:sldId id="415" r:id="rId20"/>
    <p:sldId id="414" r:id="rId21"/>
    <p:sldId id="418" r:id="rId22"/>
    <p:sldId id="1209" r:id="rId23"/>
    <p:sldId id="1215" r:id="rId24"/>
  </p:sldIdLst>
  <p:sldSz cx="24384000" cy="13716000"/>
  <p:notesSz cx="7099300" cy="10234613"/>
  <p:embeddedFontLst>
    <p:embeddedFont>
      <p:font typeface="Arial Nova Light" panose="020B0604020202020204" charset="0"/>
      <p:regular r:id="rId27"/>
      <p:italic r:id="rId28"/>
    </p:embeddedFont>
    <p:embeddedFont>
      <p:font typeface="Open Sans Light" panose="020B0604020202020204" charset="0"/>
      <p:regular r:id="rId29"/>
      <p:italic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  <p:embeddedFont>
      <p:font typeface="Arial Nova" panose="020B0604020202020204" charset="0"/>
      <p:regular r:id="rId35"/>
      <p:bold r:id="rId36"/>
      <p:italic r:id="rId37"/>
      <p:boldItalic r:id="rId38"/>
    </p:embeddedFont>
    <p:embeddedFont>
      <p:font typeface="Open Sans Semibold" panose="020B0604020202020204" charset="0"/>
      <p:regular r:id="rId39"/>
      <p:bold r:id="rId40"/>
      <p:italic r:id="rId41"/>
      <p:boldItalic r:id="rId42"/>
    </p:embeddedFont>
    <p:embeddedFont>
      <p:font typeface="Poppins Medium" panose="020B0604020202020204" charset="0"/>
      <p:regular r:id="rId43"/>
      <p: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x-none"/>
    </a:defPPr>
    <a:lvl1pPr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5pPr>
    <a:lvl6pPr marL="22860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6pPr>
    <a:lvl7pPr marL="27432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7pPr>
    <a:lvl8pPr marL="32004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8pPr>
    <a:lvl9pPr marL="36576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B6DC7"/>
    <a:srgbClr val="46527E"/>
    <a:srgbClr val="32632D"/>
    <a:srgbClr val="82B5EE"/>
    <a:srgbClr val="61A2E9"/>
    <a:srgbClr val="ADC2D9"/>
    <a:srgbClr val="415461"/>
    <a:srgbClr val="FFFFFF"/>
    <a:srgbClr val="565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1" autoAdjust="0"/>
    <p:restoredTop sz="93803" autoAdjust="0"/>
  </p:normalViewPr>
  <p:slideViewPr>
    <p:cSldViewPr showGuides="1">
      <p:cViewPr varScale="1">
        <p:scale>
          <a:sx n="29" d="100"/>
          <a:sy n="29" d="100"/>
        </p:scale>
        <p:origin x="-816" y="-11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307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1969A-3F86-45F6-9FB1-2BB47172F390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9C47DA-BAA3-4BE7-B9EF-AB01E6AAC8B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ASIC</a:t>
          </a:r>
        </a:p>
      </dgm:t>
    </dgm:pt>
    <dgm:pt modelId="{5176A1FF-7C41-47D7-84A2-D566B4EFEE23}" type="parTrans" cxnId="{DEF81354-5CEB-453D-9823-828A7EFF32F8}">
      <dgm:prSet/>
      <dgm:spPr/>
      <dgm:t>
        <a:bodyPr/>
        <a:lstStyle/>
        <a:p>
          <a:endParaRPr lang="en-US"/>
        </a:p>
      </dgm:t>
    </dgm:pt>
    <dgm:pt modelId="{10EDBB04-A7D4-47D9-AD59-A82DB85D3CB2}" type="sibTrans" cxnId="{DEF81354-5CEB-453D-9823-828A7EFF32F8}">
      <dgm:prSet/>
      <dgm:spPr/>
      <dgm:t>
        <a:bodyPr/>
        <a:lstStyle/>
        <a:p>
          <a:endParaRPr lang="en-US"/>
        </a:p>
      </dgm:t>
    </dgm:pt>
    <dgm:pt modelId="{ACB5696F-C0F5-479C-A793-63E2FC7F3F53}">
      <dgm:prSet phldrT="[Text]"/>
      <dgm:spPr/>
      <dgm:t>
        <a:bodyPr/>
        <a:lstStyle/>
        <a:p>
          <a:r>
            <a:rPr lang="en-US" dirty="0"/>
            <a:t>RTL/IP libraries</a:t>
          </a:r>
        </a:p>
      </dgm:t>
    </dgm:pt>
    <dgm:pt modelId="{0F6894CF-0751-49B9-85D0-21B55DF87A4F}" type="parTrans" cxnId="{2375D718-7CCD-4537-8DF9-77BDB18A3291}">
      <dgm:prSet/>
      <dgm:spPr/>
      <dgm:t>
        <a:bodyPr/>
        <a:lstStyle/>
        <a:p>
          <a:endParaRPr lang="en-US"/>
        </a:p>
      </dgm:t>
    </dgm:pt>
    <dgm:pt modelId="{D755E56B-70C7-402F-88B3-380396F5475C}" type="sibTrans" cxnId="{2375D718-7CCD-4537-8DF9-77BDB18A3291}">
      <dgm:prSet/>
      <dgm:spPr/>
      <dgm:t>
        <a:bodyPr/>
        <a:lstStyle/>
        <a:p>
          <a:endParaRPr lang="en-US"/>
        </a:p>
      </dgm:t>
    </dgm:pt>
    <dgm:pt modelId="{B5370012-9BC1-4178-B3D3-E3B6AD33F942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PDK Data</a:t>
          </a:r>
        </a:p>
      </dgm:t>
    </dgm:pt>
    <dgm:pt modelId="{58CEF1C6-CA77-4988-BB01-34E5598798F2}" type="parTrans" cxnId="{F88C8410-43D0-4190-9D20-4B07D3EDF9C7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53D637F8-5A24-4AAC-A1BE-774942555EC1}" type="sibTrans" cxnId="{F88C8410-43D0-4190-9D20-4B07D3EDF9C7}">
      <dgm:prSet/>
      <dgm:spPr/>
      <dgm:t>
        <a:bodyPr/>
        <a:lstStyle/>
        <a:p>
          <a:endParaRPr lang="en-US"/>
        </a:p>
      </dgm:t>
    </dgm:pt>
    <dgm:pt modelId="{09EF4ACD-5464-43F3-9E0C-A6701AA14CD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EDA Tools</a:t>
          </a:r>
        </a:p>
      </dgm:t>
    </dgm:pt>
    <dgm:pt modelId="{7089B45A-3EFC-4B31-8A00-8209EFDEB2DA}" type="parTrans" cxnId="{D8377FC5-32F9-490E-877A-B18B4A93A8B3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907B1ED0-A66A-4345-828F-32053D1F6C94}" type="sibTrans" cxnId="{D8377FC5-32F9-490E-877A-B18B4A93A8B3}">
      <dgm:prSet/>
      <dgm:spPr/>
      <dgm:t>
        <a:bodyPr/>
        <a:lstStyle/>
        <a:p>
          <a:endParaRPr lang="en-US"/>
        </a:p>
      </dgm:t>
    </dgm:pt>
    <dgm:pt modelId="{9563C7A5-EC52-4F0B-860D-F8F9690B970B}" type="pres">
      <dgm:prSet presAssocID="{8451969A-3F86-45F6-9FB1-2BB47172F39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838BAD7-3046-4C20-B323-4B1112FC386A}" type="pres">
      <dgm:prSet presAssocID="{CA9C47DA-BAA3-4BE7-B9EF-AB01E6AAC8B5}" presName="centerShape" presStyleLbl="node0" presStyleIdx="0" presStyleCnt="1"/>
      <dgm:spPr/>
      <dgm:t>
        <a:bodyPr/>
        <a:lstStyle/>
        <a:p>
          <a:endParaRPr lang="pt-BR"/>
        </a:p>
      </dgm:t>
    </dgm:pt>
    <dgm:pt modelId="{60DC4BB6-F2FB-4EA7-9944-F26253DDF05A}" type="pres">
      <dgm:prSet presAssocID="{0F6894CF-0751-49B9-85D0-21B55DF87A4F}" presName="parTrans" presStyleLbl="sibTrans2D1" presStyleIdx="0" presStyleCnt="3" custFlipVert="1" custFlipHor="1"/>
      <dgm:spPr/>
      <dgm:t>
        <a:bodyPr/>
        <a:lstStyle/>
        <a:p>
          <a:endParaRPr lang="pt-BR"/>
        </a:p>
      </dgm:t>
    </dgm:pt>
    <dgm:pt modelId="{6850B957-3437-450F-A56A-4E844F6EA11D}" type="pres">
      <dgm:prSet presAssocID="{0F6894CF-0751-49B9-85D0-21B55DF87A4F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C9F4021C-A33E-4248-BFC8-3DA1FDD3B224}" type="pres">
      <dgm:prSet presAssocID="{ACB5696F-C0F5-479C-A793-63E2FC7F3F53}" presName="node" presStyleLbl="node1" presStyleIdx="0" presStyleCnt="3" custRadScaleRad="100870" custRadScaleInc="-115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AE4C52-6441-45C2-BD59-189CA926BF50}" type="pres">
      <dgm:prSet presAssocID="{58CEF1C6-CA77-4988-BB01-34E5598798F2}" presName="parTrans" presStyleLbl="sibTrans2D1" presStyleIdx="1" presStyleCnt="3" custAng="6747203" custFlipVert="1"/>
      <dgm:spPr/>
      <dgm:t>
        <a:bodyPr/>
        <a:lstStyle/>
        <a:p>
          <a:endParaRPr lang="pt-BR"/>
        </a:p>
      </dgm:t>
    </dgm:pt>
    <dgm:pt modelId="{4B0CC48E-E417-467F-A5BA-72620D077B6D}" type="pres">
      <dgm:prSet presAssocID="{58CEF1C6-CA77-4988-BB01-34E5598798F2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32EF1095-B6A3-4CB6-B90D-F7CE49570D92}" type="pres">
      <dgm:prSet presAssocID="{B5370012-9BC1-4178-B3D3-E3B6AD33F94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9E816E-39E9-4944-8EED-2031C57497DC}" type="pres">
      <dgm:prSet presAssocID="{7089B45A-3EFC-4B31-8A00-8209EFDEB2DA}" presName="parTrans" presStyleLbl="sibTrans2D1" presStyleIdx="2" presStyleCnt="3" custAng="4531292" custFlipHor="1"/>
      <dgm:spPr/>
      <dgm:t>
        <a:bodyPr/>
        <a:lstStyle/>
        <a:p>
          <a:endParaRPr lang="pt-BR"/>
        </a:p>
      </dgm:t>
    </dgm:pt>
    <dgm:pt modelId="{AE0004C1-282D-43BB-A1C4-B8652E2BCC6A}" type="pres">
      <dgm:prSet presAssocID="{7089B45A-3EFC-4B31-8A00-8209EFDEB2DA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A2A70A1A-6174-4843-BB14-81A696D30A58}" type="pres">
      <dgm:prSet presAssocID="{09EF4ACD-5464-43F3-9E0C-A6701AA14C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FD4C281-E2AD-4219-9377-C7922685C775}" type="presOf" srcId="{58CEF1C6-CA77-4988-BB01-34E5598798F2}" destId="{CFAE4C52-6441-45C2-BD59-189CA926BF50}" srcOrd="0" destOrd="0" presId="urn:microsoft.com/office/officeart/2005/8/layout/radial5"/>
    <dgm:cxn modelId="{0B55EE61-40F5-4792-A3CB-B494583A8B41}" type="presOf" srcId="{0F6894CF-0751-49B9-85D0-21B55DF87A4F}" destId="{60DC4BB6-F2FB-4EA7-9944-F26253DDF05A}" srcOrd="0" destOrd="0" presId="urn:microsoft.com/office/officeart/2005/8/layout/radial5"/>
    <dgm:cxn modelId="{FE64E74C-D8D3-4F4E-8B68-1CC67F084C8F}" type="presOf" srcId="{0F6894CF-0751-49B9-85D0-21B55DF87A4F}" destId="{6850B957-3437-450F-A56A-4E844F6EA11D}" srcOrd="1" destOrd="0" presId="urn:microsoft.com/office/officeart/2005/8/layout/radial5"/>
    <dgm:cxn modelId="{F88C8410-43D0-4190-9D20-4B07D3EDF9C7}" srcId="{CA9C47DA-BAA3-4BE7-B9EF-AB01E6AAC8B5}" destId="{B5370012-9BC1-4178-B3D3-E3B6AD33F942}" srcOrd="1" destOrd="0" parTransId="{58CEF1C6-CA77-4988-BB01-34E5598798F2}" sibTransId="{53D637F8-5A24-4AAC-A1BE-774942555EC1}"/>
    <dgm:cxn modelId="{743BAC39-AAF5-44FA-A52D-B917D088AC70}" type="presOf" srcId="{09EF4ACD-5464-43F3-9E0C-A6701AA14CD7}" destId="{A2A70A1A-6174-4843-BB14-81A696D30A58}" srcOrd="0" destOrd="0" presId="urn:microsoft.com/office/officeart/2005/8/layout/radial5"/>
    <dgm:cxn modelId="{3ACD9655-D57B-4BAC-86A3-80F9EED8014E}" type="presOf" srcId="{7089B45A-3EFC-4B31-8A00-8209EFDEB2DA}" destId="{329E816E-39E9-4944-8EED-2031C57497DC}" srcOrd="0" destOrd="0" presId="urn:microsoft.com/office/officeart/2005/8/layout/radial5"/>
    <dgm:cxn modelId="{38D25B16-8781-4547-A2B6-11A0725EA16C}" type="presOf" srcId="{8451969A-3F86-45F6-9FB1-2BB47172F390}" destId="{9563C7A5-EC52-4F0B-860D-F8F9690B970B}" srcOrd="0" destOrd="0" presId="urn:microsoft.com/office/officeart/2005/8/layout/radial5"/>
    <dgm:cxn modelId="{D8377FC5-32F9-490E-877A-B18B4A93A8B3}" srcId="{CA9C47DA-BAA3-4BE7-B9EF-AB01E6AAC8B5}" destId="{09EF4ACD-5464-43F3-9E0C-A6701AA14CD7}" srcOrd="2" destOrd="0" parTransId="{7089B45A-3EFC-4B31-8A00-8209EFDEB2DA}" sibTransId="{907B1ED0-A66A-4345-828F-32053D1F6C94}"/>
    <dgm:cxn modelId="{10DDA040-6E59-4491-AE80-0A090B80A0EF}" type="presOf" srcId="{58CEF1C6-CA77-4988-BB01-34E5598798F2}" destId="{4B0CC48E-E417-467F-A5BA-72620D077B6D}" srcOrd="1" destOrd="0" presId="urn:microsoft.com/office/officeart/2005/8/layout/radial5"/>
    <dgm:cxn modelId="{916C1572-ACEF-4068-A6DF-EC9BD864956E}" type="presOf" srcId="{ACB5696F-C0F5-479C-A793-63E2FC7F3F53}" destId="{C9F4021C-A33E-4248-BFC8-3DA1FDD3B224}" srcOrd="0" destOrd="0" presId="urn:microsoft.com/office/officeart/2005/8/layout/radial5"/>
    <dgm:cxn modelId="{31B11FA9-B5FB-4BFE-85CD-211F5B110554}" type="presOf" srcId="{7089B45A-3EFC-4B31-8A00-8209EFDEB2DA}" destId="{AE0004C1-282D-43BB-A1C4-B8652E2BCC6A}" srcOrd="1" destOrd="0" presId="urn:microsoft.com/office/officeart/2005/8/layout/radial5"/>
    <dgm:cxn modelId="{DEF81354-5CEB-453D-9823-828A7EFF32F8}" srcId="{8451969A-3F86-45F6-9FB1-2BB47172F390}" destId="{CA9C47DA-BAA3-4BE7-B9EF-AB01E6AAC8B5}" srcOrd="0" destOrd="0" parTransId="{5176A1FF-7C41-47D7-84A2-D566B4EFEE23}" sibTransId="{10EDBB04-A7D4-47D9-AD59-A82DB85D3CB2}"/>
    <dgm:cxn modelId="{2375D718-7CCD-4537-8DF9-77BDB18A3291}" srcId="{CA9C47DA-BAA3-4BE7-B9EF-AB01E6AAC8B5}" destId="{ACB5696F-C0F5-479C-A793-63E2FC7F3F53}" srcOrd="0" destOrd="0" parTransId="{0F6894CF-0751-49B9-85D0-21B55DF87A4F}" sibTransId="{D755E56B-70C7-402F-88B3-380396F5475C}"/>
    <dgm:cxn modelId="{316DED29-DCA6-4837-98C4-D18B1D481781}" type="presOf" srcId="{B5370012-9BC1-4178-B3D3-E3B6AD33F942}" destId="{32EF1095-B6A3-4CB6-B90D-F7CE49570D92}" srcOrd="0" destOrd="0" presId="urn:microsoft.com/office/officeart/2005/8/layout/radial5"/>
    <dgm:cxn modelId="{34E72047-0272-4C6E-8CF1-97A24ACB7F63}" type="presOf" srcId="{CA9C47DA-BAA3-4BE7-B9EF-AB01E6AAC8B5}" destId="{8838BAD7-3046-4C20-B323-4B1112FC386A}" srcOrd="0" destOrd="0" presId="urn:microsoft.com/office/officeart/2005/8/layout/radial5"/>
    <dgm:cxn modelId="{A66BD498-B3DD-4638-AA5A-C22C243E1ADE}" type="presParOf" srcId="{9563C7A5-EC52-4F0B-860D-F8F9690B970B}" destId="{8838BAD7-3046-4C20-B323-4B1112FC386A}" srcOrd="0" destOrd="0" presId="urn:microsoft.com/office/officeart/2005/8/layout/radial5"/>
    <dgm:cxn modelId="{D033ACB8-058A-40AE-BB3B-E692941EE3A1}" type="presParOf" srcId="{9563C7A5-EC52-4F0B-860D-F8F9690B970B}" destId="{60DC4BB6-F2FB-4EA7-9944-F26253DDF05A}" srcOrd="1" destOrd="0" presId="urn:microsoft.com/office/officeart/2005/8/layout/radial5"/>
    <dgm:cxn modelId="{8289F0D4-2307-4334-95B3-E4C8E1C04CD6}" type="presParOf" srcId="{60DC4BB6-F2FB-4EA7-9944-F26253DDF05A}" destId="{6850B957-3437-450F-A56A-4E844F6EA11D}" srcOrd="0" destOrd="0" presId="urn:microsoft.com/office/officeart/2005/8/layout/radial5"/>
    <dgm:cxn modelId="{A0330C42-EAF8-4C13-818C-EC36CB844A54}" type="presParOf" srcId="{9563C7A5-EC52-4F0B-860D-F8F9690B970B}" destId="{C9F4021C-A33E-4248-BFC8-3DA1FDD3B224}" srcOrd="2" destOrd="0" presId="urn:microsoft.com/office/officeart/2005/8/layout/radial5"/>
    <dgm:cxn modelId="{CC6B32B8-8830-4B85-BC08-5DA7D73D63D9}" type="presParOf" srcId="{9563C7A5-EC52-4F0B-860D-F8F9690B970B}" destId="{CFAE4C52-6441-45C2-BD59-189CA926BF50}" srcOrd="3" destOrd="0" presId="urn:microsoft.com/office/officeart/2005/8/layout/radial5"/>
    <dgm:cxn modelId="{A0FC3BAA-D787-429A-8A14-F839AA81D623}" type="presParOf" srcId="{CFAE4C52-6441-45C2-BD59-189CA926BF50}" destId="{4B0CC48E-E417-467F-A5BA-72620D077B6D}" srcOrd="0" destOrd="0" presId="urn:microsoft.com/office/officeart/2005/8/layout/radial5"/>
    <dgm:cxn modelId="{F5239AD1-D804-47F3-A8E5-270D7A6D778C}" type="presParOf" srcId="{9563C7A5-EC52-4F0B-860D-F8F9690B970B}" destId="{32EF1095-B6A3-4CB6-B90D-F7CE49570D92}" srcOrd="4" destOrd="0" presId="urn:microsoft.com/office/officeart/2005/8/layout/radial5"/>
    <dgm:cxn modelId="{C55DF3A0-ABF3-472C-A507-241371A7A2D9}" type="presParOf" srcId="{9563C7A5-EC52-4F0B-860D-F8F9690B970B}" destId="{329E816E-39E9-4944-8EED-2031C57497DC}" srcOrd="5" destOrd="0" presId="urn:microsoft.com/office/officeart/2005/8/layout/radial5"/>
    <dgm:cxn modelId="{F46FE61C-FA1F-45D3-BC35-8B42039C43BB}" type="presParOf" srcId="{329E816E-39E9-4944-8EED-2031C57497DC}" destId="{AE0004C1-282D-43BB-A1C4-B8652E2BCC6A}" srcOrd="0" destOrd="0" presId="urn:microsoft.com/office/officeart/2005/8/layout/radial5"/>
    <dgm:cxn modelId="{55A9E579-C8DE-4442-A297-B1AE0C8DCC1D}" type="presParOf" srcId="{9563C7A5-EC52-4F0B-860D-F8F9690B970B}" destId="{A2A70A1A-6174-4843-BB14-81A696D30A58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8BAD7-3046-4C20-B323-4B1112FC386A}">
      <dsp:nvSpPr>
        <dsp:cNvPr id="0" name=""/>
        <dsp:cNvSpPr/>
      </dsp:nvSpPr>
      <dsp:spPr>
        <a:xfrm>
          <a:off x="5905011" y="361728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/>
            <a:t>ASIC</a:t>
          </a:r>
        </a:p>
      </dsp:txBody>
      <dsp:txXfrm>
        <a:off x="6283235" y="3995504"/>
        <a:ext cx="1826225" cy="1826225"/>
      </dsp:txXfrm>
    </dsp:sp>
    <dsp:sp modelId="{60DC4BB6-F2FB-4EA7-9944-F26253DDF05A}">
      <dsp:nvSpPr>
        <dsp:cNvPr id="0" name=""/>
        <dsp:cNvSpPr/>
      </dsp:nvSpPr>
      <dsp:spPr>
        <a:xfrm rot="15783408" flipH="1" flipV="1">
          <a:off x="6696771" y="2676732"/>
          <a:ext cx="562497" cy="878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 rot="10800000">
        <a:off x="6770946" y="2768598"/>
        <a:ext cx="393748" cy="526865"/>
      </dsp:txXfrm>
    </dsp:sp>
    <dsp:sp modelId="{C9F4021C-A33E-4248-BFC8-3DA1FDD3B224}">
      <dsp:nvSpPr>
        <dsp:cNvPr id="0" name=""/>
        <dsp:cNvSpPr/>
      </dsp:nvSpPr>
      <dsp:spPr>
        <a:xfrm>
          <a:off x="5464506" y="13"/>
          <a:ext cx="2582673" cy="25826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RTL/IP libraries</a:t>
          </a:r>
        </a:p>
      </dsp:txBody>
      <dsp:txXfrm>
        <a:off x="5842730" y="378237"/>
        <a:ext cx="1826225" cy="1826225"/>
      </dsp:txXfrm>
    </dsp:sp>
    <dsp:sp modelId="{CFAE4C52-6441-45C2-BD59-189CA926BF50}">
      <dsp:nvSpPr>
        <dsp:cNvPr id="0" name=""/>
        <dsp:cNvSpPr/>
      </dsp:nvSpPr>
      <dsp:spPr>
        <a:xfrm rot="13052797" flipV="1">
          <a:off x="8474333" y="5364978"/>
          <a:ext cx="545840" cy="87810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 rot="-10800000">
        <a:off x="8621125" y="5590496"/>
        <a:ext cx="382088" cy="526865"/>
      </dsp:txXfrm>
    </dsp:sp>
    <dsp:sp modelId="{32EF1095-B6A3-4CB6-B90D-F7CE49570D92}">
      <dsp:nvSpPr>
        <dsp:cNvPr id="0" name=""/>
        <dsp:cNvSpPr/>
      </dsp:nvSpPr>
      <dsp:spPr>
        <a:xfrm>
          <a:off x="9033580" y="542356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PDK Data</a:t>
          </a:r>
        </a:p>
      </dsp:txBody>
      <dsp:txXfrm>
        <a:off x="9411804" y="5801784"/>
        <a:ext cx="1826225" cy="1826225"/>
      </dsp:txXfrm>
    </dsp:sp>
    <dsp:sp modelId="{329E816E-39E9-4944-8EED-2031C57497DC}">
      <dsp:nvSpPr>
        <dsp:cNvPr id="0" name=""/>
        <dsp:cNvSpPr/>
      </dsp:nvSpPr>
      <dsp:spPr>
        <a:xfrm rot="8068708" flipH="1">
          <a:off x="5372521" y="5364978"/>
          <a:ext cx="545840" cy="87810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 rot="10800000">
        <a:off x="5397031" y="5599020"/>
        <a:ext cx="382088" cy="526865"/>
      </dsp:txXfrm>
    </dsp:sp>
    <dsp:sp modelId="{A2A70A1A-6174-4843-BB14-81A696D30A58}">
      <dsp:nvSpPr>
        <dsp:cNvPr id="0" name=""/>
        <dsp:cNvSpPr/>
      </dsp:nvSpPr>
      <dsp:spPr>
        <a:xfrm>
          <a:off x="2776441" y="542356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EDA Tools</a:t>
          </a:r>
        </a:p>
      </dsp:txBody>
      <dsp:txXfrm>
        <a:off x="3154665" y="5801784"/>
        <a:ext cx="1826225" cy="1826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>
              <a:defRPr sz="1300"/>
            </a:lvl1pPr>
          </a:lstStyle>
          <a:p>
            <a:endParaRPr lang="en-US" altLang="x-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>
              <a:defRPr sz="1300"/>
            </a:lvl1pPr>
          </a:lstStyle>
          <a:p>
            <a:fld id="{42DF6680-5C3E-D44D-B5F7-CD83A7367BB1}" type="datetimeFigureOut">
              <a:rPr lang="en-US" altLang="x-none"/>
              <a:pPr/>
              <a:t>9/6/2023</a:t>
            </a:fld>
            <a:endParaRPr lang="en-US" alt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>
              <a:defRPr sz="1300"/>
            </a:lvl1pPr>
          </a:lstStyle>
          <a:p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>
              <a:defRPr sz="1300"/>
            </a:lvl1pPr>
          </a:lstStyle>
          <a:p>
            <a:fld id="{5AE6BB5D-973D-1449-80C8-3885C2A1F8AC}" type="slidenum">
              <a:rPr lang="en-US" altLang="x-none"/>
              <a:pPr/>
              <a:t>‹nº›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x-none" altLang="x-none" noProof="0">
                <a:sym typeface="Helvetica Neue" charset="0"/>
              </a:rPr>
              <a:t>Second level</a:t>
            </a:r>
          </a:p>
          <a:p>
            <a:pPr lvl="2"/>
            <a:r>
              <a:rPr lang="x-none" altLang="x-none" noProof="0">
                <a:sym typeface="Helvetica Neue" charset="0"/>
              </a:rPr>
              <a:t>Third level</a:t>
            </a:r>
          </a:p>
          <a:p>
            <a:pPr lvl="3"/>
            <a:r>
              <a:rPr lang="x-none" altLang="x-none" noProof="0">
                <a:sym typeface="Helvetica Neue" charset="0"/>
              </a:rPr>
              <a:t>Fourth level</a:t>
            </a:r>
          </a:p>
          <a:p>
            <a:pPr lvl="4"/>
            <a:r>
              <a:rPr lang="x-none" altLang="x-none" noProof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841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is UNIC-CASS (Aim, Synergy with SSCS, Benefit)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UNIC-CASS Calendar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program (Education, Mentoring, Chip </a:t>
            </a:r>
            <a:r>
              <a:rPr lang="en-US" sz="2400" dirty="0" err="1"/>
              <a:t>bringup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2023 UNIC-CASS submission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Whos’ who in UNIC-CASS</a:t>
            </a:r>
          </a:p>
        </p:txBody>
      </p:sp>
    </p:spTree>
    <p:extLst>
      <p:ext uri="{BB962C8B-B14F-4D97-AF65-F5344CB8AC3E}">
        <p14:creationId xmlns:p14="http://schemas.microsoft.com/office/powerpoint/2010/main" val="103910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2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1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8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900" y="1673424"/>
            <a:ext cx="19504148" cy="2178050"/>
          </a:xfrm>
        </p:spPr>
        <p:txBody>
          <a:bodyPr/>
          <a:lstStyle>
            <a:lvl1pPr>
              <a:lnSpc>
                <a:spcPct val="100000"/>
              </a:lnSpc>
              <a:defRPr sz="8800" b="0" i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713" y="4065786"/>
            <a:ext cx="20477162" cy="7019925"/>
          </a:xfrm>
        </p:spPr>
        <p:txBody>
          <a:bodyPr/>
          <a:lstStyle>
            <a:lvl1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22748875" y="12712104"/>
            <a:ext cx="895350" cy="482600"/>
          </a:xfrm>
        </p:spPr>
        <p:txBody>
          <a:bodyPr/>
          <a:lstStyle>
            <a:lvl1pPr>
              <a:defRPr b="0" i="0">
                <a:solidFill>
                  <a:srgbClr val="3E424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8368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80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22777176" y="12712104"/>
            <a:ext cx="895350" cy="482600"/>
          </a:xfrm>
        </p:spPr>
        <p:txBody>
          <a:bodyPr/>
          <a:lstStyle>
            <a:lvl1pPr>
              <a:defRPr b="0" i="0">
                <a:solidFill>
                  <a:srgbClr val="383C47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029EB264-65DE-DD49-A8CC-41DBB245A5C0}" type="slidenum">
              <a:rPr lang="x-none" altLang="x-none" smtClean="0"/>
              <a:pPr>
                <a:defRPr/>
              </a:pPr>
              <a:t>‹nº›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89502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0">
              <a:schemeClr val="accent4">
                <a:lumMod val="50000"/>
              </a:schemeClr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2120900" y="2278063"/>
            <a:ext cx="20627975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 Medium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2271713" y="4670425"/>
            <a:ext cx="20477162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" charset="0"/>
              </a:rPr>
              <a:t>Click to edit Master text styles</a:t>
            </a:r>
          </a:p>
          <a:p>
            <a:pPr lvl="1"/>
            <a:r>
              <a:rPr lang="x-none" altLang="x-none">
                <a:sym typeface="Poppins" charset="0"/>
              </a:rPr>
              <a:t>Second level</a:t>
            </a:r>
          </a:p>
          <a:p>
            <a:pPr lvl="2"/>
            <a:r>
              <a:rPr lang="x-none" altLang="x-none">
                <a:sym typeface="Poppins" charset="0"/>
              </a:rPr>
              <a:t>Third level</a:t>
            </a:r>
          </a:p>
          <a:p>
            <a:pPr lvl="3"/>
            <a:r>
              <a:rPr lang="x-none" altLang="x-none">
                <a:sym typeface="Poppins" charset="0"/>
              </a:rPr>
              <a:t>Fourth level</a:t>
            </a:r>
          </a:p>
          <a:p>
            <a:pPr lvl="4"/>
            <a:r>
              <a:rPr lang="x-none" altLang="x-none">
                <a:sym typeface="Poppins" charset="0"/>
              </a:rPr>
              <a:t>Fifth level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22748875" y="12640096"/>
            <a:ext cx="895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eaLnBrk="1">
              <a:defRPr b="0" i="0">
                <a:solidFill>
                  <a:srgbClr val="383C47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83012394-0000-AC47-9758-C9AABE0F376A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4" r:id="rId2"/>
    <p:sldLayoutId id="2147483825" r:id="rId3"/>
    <p:sldLayoutId id="2147483826" r:id="rId4"/>
  </p:sldLayoutIdLst>
  <p:hf hdr="0" ftr="0" dt="0"/>
  <p:txStyles>
    <p:titleStyle>
      <a:lvl1pPr algn="l" defTabSz="825500" rtl="0" eaLnBrk="0" fontAlgn="base" hangingPunct="0">
        <a:spcBef>
          <a:spcPct val="0"/>
        </a:spcBef>
        <a:spcAft>
          <a:spcPct val="0"/>
        </a:spcAft>
        <a:defRPr sz="88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  <a:sym typeface="Poppins Medium" charset="0"/>
        </a:defRPr>
      </a:lvl1pPr>
      <a:lvl2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4572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44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716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88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2286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4572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6858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9144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34.sv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unic-cas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eee-cas.org/universalization-ic-design-cass-unic-cass" TargetMode="External"/><Relationship Id="rId5" Type="http://schemas.openxmlformats.org/officeDocument/2006/relationships/hyperlink" Target="https://ml.ieee-cas.org/" TargetMode="External"/><Relationship Id="rId4" Type="http://schemas.openxmlformats.org/officeDocument/2006/relationships/hyperlink" Target="https://unic-cass.slack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588804" y="3185593"/>
            <a:ext cx="19172148" cy="88742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Universalization in IC Design by CASS (UNIC-CASS) </a:t>
            </a:r>
            <a:endParaRPr lang="en-US" sz="7200" b="1" dirty="0" smtClean="0">
              <a:solidFill>
                <a:schemeClr val="tx2"/>
              </a:solidFill>
            </a:endParaRPr>
          </a:p>
          <a:p>
            <a:r>
              <a:rPr lang="en-US" sz="7200" b="1" dirty="0" smtClean="0">
                <a:solidFill>
                  <a:schemeClr val="tx2"/>
                </a:solidFill>
              </a:rPr>
              <a:t>Meet-up  </a:t>
            </a:r>
            <a:r>
              <a:rPr lang="en-US" sz="7200" b="1" dirty="0" smtClean="0">
                <a:solidFill>
                  <a:schemeClr val="tx2"/>
                </a:solidFill>
              </a:rPr>
              <a:t>#3   </a:t>
            </a:r>
            <a:r>
              <a:rPr lang="en-US" sz="5400" b="1" dirty="0" smtClean="0">
                <a:solidFill>
                  <a:schemeClr val="tx2"/>
                </a:solidFill>
              </a:rPr>
              <a:t>( </a:t>
            </a:r>
            <a:r>
              <a:rPr lang="en-US" sz="5400" b="1" dirty="0" smtClean="0">
                <a:solidFill>
                  <a:schemeClr val="tx2"/>
                </a:solidFill>
              </a:rPr>
              <a:t>Sept 6th</a:t>
            </a:r>
            <a:r>
              <a:rPr lang="en-US" sz="5400" b="1" dirty="0" smtClean="0">
                <a:solidFill>
                  <a:schemeClr val="tx2"/>
                </a:solidFill>
              </a:rPr>
              <a:t>, </a:t>
            </a:r>
            <a:r>
              <a:rPr lang="en-US" sz="5400" b="1" dirty="0" smtClean="0">
                <a:solidFill>
                  <a:schemeClr val="tx2"/>
                </a:solidFill>
              </a:rPr>
              <a:t>2023 )</a:t>
            </a:r>
            <a:endParaRPr lang="en-US" sz="7200" b="1" dirty="0">
              <a:solidFill>
                <a:schemeClr val="tx2"/>
              </a:solidFill>
            </a:endParaRPr>
          </a:p>
          <a:p>
            <a:pPr algn="ctr"/>
            <a:endParaRPr lang="en-US" sz="7200" b="1" dirty="0">
              <a:solidFill>
                <a:schemeClr val="tx2"/>
              </a:solidFill>
            </a:endParaRPr>
          </a:p>
          <a:p>
            <a:r>
              <a:rPr lang="en-US" sz="6600" b="1" dirty="0" smtClean="0">
                <a:solidFill>
                  <a:schemeClr val="tx2"/>
                </a:solidFill>
              </a:rPr>
              <a:t>Welcome </a:t>
            </a:r>
            <a:r>
              <a:rPr lang="en-US" sz="6600" b="1" dirty="0" smtClean="0">
                <a:solidFill>
                  <a:schemeClr val="tx2"/>
                </a:solidFill>
              </a:rPr>
              <a:t>to : </a:t>
            </a:r>
            <a:r>
              <a:rPr lang="en-US" sz="6600" b="1" dirty="0" smtClean="0">
                <a:solidFill>
                  <a:schemeClr val="tx2"/>
                </a:solidFill>
              </a:rPr>
              <a:t>		</a:t>
            </a:r>
            <a:r>
              <a:rPr lang="en-US" sz="6600" b="1" dirty="0" smtClean="0">
                <a:solidFill>
                  <a:schemeClr val="tx2"/>
                </a:solidFill>
              </a:rPr>
              <a:t>Students </a:t>
            </a:r>
          </a:p>
          <a:p>
            <a:r>
              <a:rPr lang="en-US" sz="6600" b="1" dirty="0">
                <a:solidFill>
                  <a:schemeClr val="tx2"/>
                </a:solidFill>
              </a:rPr>
              <a:t>		</a:t>
            </a:r>
            <a:r>
              <a:rPr lang="en-US" sz="6600" b="1" dirty="0" smtClean="0">
                <a:solidFill>
                  <a:schemeClr val="tx2"/>
                </a:solidFill>
              </a:rPr>
              <a:t>						Mentors</a:t>
            </a:r>
          </a:p>
          <a:p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smtClean="0">
                <a:solidFill>
                  <a:schemeClr val="tx2"/>
                </a:solidFill>
              </a:rPr>
              <a:t>    							CASS Volunteers	 </a:t>
            </a:r>
            <a:r>
              <a:rPr lang="en-US" sz="6600" b="1" dirty="0" smtClean="0">
                <a:solidFill>
                  <a:schemeClr val="tx2"/>
                </a:solidFill>
              </a:rPr>
              <a:t>								       </a:t>
            </a:r>
            <a:r>
              <a:rPr lang="en-US" sz="6600" b="1" dirty="0" smtClean="0">
                <a:solidFill>
                  <a:schemeClr val="tx2"/>
                </a:solidFill>
              </a:rPr>
              <a:t>					IC </a:t>
            </a:r>
            <a:r>
              <a:rPr lang="en-US" sz="6600" b="1" dirty="0" smtClean="0">
                <a:solidFill>
                  <a:schemeClr val="tx2"/>
                </a:solidFill>
              </a:rPr>
              <a:t>Professionals </a:t>
            </a:r>
          </a:p>
          <a:p>
            <a:pPr algn="ctr"/>
            <a:r>
              <a:rPr lang="en-US" sz="6600" b="1" dirty="0" smtClean="0">
                <a:solidFill>
                  <a:schemeClr val="tx2"/>
                </a:solidFill>
              </a:rPr>
              <a:t>						</a:t>
            </a:r>
          </a:p>
          <a:p>
            <a:pPr algn="ctr"/>
            <a:r>
              <a:rPr lang="en-US" sz="6600" b="1" dirty="0" smtClean="0">
                <a:solidFill>
                  <a:schemeClr val="tx2"/>
                </a:solidFill>
              </a:rPr>
              <a:t>						</a:t>
            </a:r>
            <a:endParaRPr lang="en-US" sz="7200" b="1" dirty="0">
              <a:solidFill>
                <a:schemeClr val="tx2"/>
              </a:solidFill>
            </a:endParaRP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492ECCFA-0D8E-4505-B591-CE7B93B513D6}"/>
              </a:ext>
            </a:extLst>
          </p:cNvPr>
          <p:cNvSpPr txBox="1"/>
          <p:nvPr/>
        </p:nvSpPr>
        <p:spPr>
          <a:xfrm>
            <a:off x="4911415" y="11848730"/>
            <a:ext cx="11593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 6</a:t>
            </a:r>
            <a:r>
              <a:rPr lang="en-US" sz="40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09:00am </a:t>
            </a: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EDT (UTC-4)</a:t>
            </a:r>
            <a:endParaRPr lang="en-US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Moderators: Sergio </a:t>
            </a:r>
            <a:r>
              <a:rPr lang="en-US" sz="4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Bampi</a:t>
            </a: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Jorge Marin</a:t>
            </a:r>
            <a:endParaRPr lang="en-US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94;p14">
            <a:extLst>
              <a:ext uri="{FF2B5EF4-FFF2-40B4-BE49-F238E27FC236}">
                <a16:creationId xmlns:a16="http://schemas.microsoft.com/office/drawing/2014/main" xmlns="" id="{DB107735-E868-47A1-B85A-956C9C8E3125}"/>
              </a:ext>
            </a:extLst>
          </p:cNvPr>
          <p:cNvSpPr txBox="1">
            <a:spLocks/>
          </p:cNvSpPr>
          <p:nvPr/>
        </p:nvSpPr>
        <p:spPr>
          <a:xfrm>
            <a:off x="4919192" y="913384"/>
            <a:ext cx="13105456" cy="948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lvl1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8800" b="0" i="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5pPr>
            <a:lvl6pPr marL="4572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6pPr>
            <a:lvl7pPr marL="9144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7pPr>
            <a:lvl8pPr marL="13716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8pPr>
            <a:lvl9pPr marL="18288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6000" dirty="0" smtClean="0"/>
              <a:t>UNIC-CASS  Design-to-</a:t>
            </a:r>
            <a:r>
              <a:rPr lang="en-US" sz="6000" dirty="0" err="1" smtClean="0"/>
              <a:t>Tapeout</a:t>
            </a:r>
            <a:r>
              <a:rPr lang="en-US" sz="6000" dirty="0" smtClean="0"/>
              <a:t> Mentoring</a:t>
            </a:r>
            <a:endParaRPr lang="en-US" sz="6000" dirty="0"/>
          </a:p>
        </p:txBody>
      </p:sp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xmlns="" id="{C4AAB0AB-CE4F-4FD8-98A8-1A78F246506C}"/>
              </a:ext>
            </a:extLst>
          </p:cNvPr>
          <p:cNvCxnSpPr>
            <a:cxnSpLocks/>
          </p:cNvCxnSpPr>
          <p:nvPr/>
        </p:nvCxnSpPr>
        <p:spPr>
          <a:xfrm>
            <a:off x="5567264" y="737320"/>
            <a:ext cx="1202533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xmlns="" id="{9208A452-8416-45B8-B04E-337B0E6740EF}"/>
              </a:ext>
            </a:extLst>
          </p:cNvPr>
          <p:cNvCxnSpPr>
            <a:cxnSpLocks/>
          </p:cNvCxnSpPr>
          <p:nvPr/>
        </p:nvCxnSpPr>
        <p:spPr>
          <a:xfrm>
            <a:off x="5639272" y="1889448"/>
            <a:ext cx="1180931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4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</a:t>
            </a:r>
            <a:r>
              <a:rPr lang="en-US" sz="7200" b="1" dirty="0" smtClean="0">
                <a:solidFill>
                  <a:schemeClr val="tx2"/>
                </a:solidFill>
              </a:rPr>
              <a:t>Design-to-</a:t>
            </a:r>
            <a:r>
              <a:rPr lang="en-US" sz="7200" b="1" dirty="0" err="1" smtClean="0">
                <a:solidFill>
                  <a:schemeClr val="tx2"/>
                </a:solidFill>
              </a:rPr>
              <a:t>Tapeout</a:t>
            </a:r>
            <a:endParaRPr lang="en-US" sz="7200" b="1" dirty="0" smtClean="0">
              <a:solidFill>
                <a:schemeClr val="tx2"/>
              </a:solidFill>
            </a:endParaRPr>
          </a:p>
          <a:p>
            <a:r>
              <a:rPr lang="en-US" sz="7200" b="1" dirty="0" smtClean="0">
                <a:solidFill>
                  <a:schemeClr val="tx2"/>
                </a:solidFill>
              </a:rPr>
              <a:t>Meet up organizers</a:t>
            </a:r>
            <a:endParaRPr lang="en-US" sz="7200" b="1" dirty="0">
              <a:solidFill>
                <a:schemeClr val="tx2"/>
              </a:solidFill>
            </a:endParaRP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Sergio </a:t>
            </a:r>
            <a:r>
              <a:rPr lang="en-US" altLang="x-none" sz="5400" b="1" spc="300" dirty="0" err="1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Bampi</a:t>
            </a: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pt-BR" altLang="x-none" sz="36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Federal Univ. of Rio Grande do Sul, </a:t>
            </a:r>
            <a:r>
              <a:rPr lang="pt-BR" altLang="x-none" sz="3600" b="1" spc="300" dirty="0" err="1" smtClean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Brazil</a:t>
            </a:r>
            <a:endParaRPr lang="pt-BR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endParaRPr lang="pt-BR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Jorge Marin</a:t>
            </a:r>
          </a:p>
          <a:p>
            <a:pPr eaLnBrk="1">
              <a:defRPr/>
            </a:pPr>
            <a:r>
              <a:rPr lang="pt-BR" altLang="x-none" sz="36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Univ. Tecnica Federico Santa Maria, Chile</a:t>
            </a:r>
            <a:endParaRPr lang="en-US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DB90A6-4546-9A80-C1A6-681D7B140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4728" y="3473624"/>
            <a:ext cx="3029807" cy="3462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A61632-238B-BC9E-AB61-824C26B9E9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14" b="9967"/>
          <a:stretch/>
        </p:blipFill>
        <p:spPr>
          <a:xfrm>
            <a:off x="18737801" y="7578080"/>
            <a:ext cx="3036734" cy="3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166D69AC-72F5-CCF8-46A1-A8F197EB6790}"/>
              </a:ext>
            </a:extLst>
          </p:cNvPr>
          <p:cNvSpPr/>
          <p:nvPr/>
        </p:nvSpPr>
        <p:spPr bwMode="auto">
          <a:xfrm>
            <a:off x="1523" y="-25102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4A21120-A7F0-4FB7-A415-A9B45ABB18AB}"/>
              </a:ext>
            </a:extLst>
          </p:cNvPr>
          <p:cNvSpPr txBox="1">
            <a:spLocks/>
          </p:cNvSpPr>
          <p:nvPr/>
        </p:nvSpPr>
        <p:spPr bwMode="auto">
          <a:xfrm>
            <a:off x="958752" y="935534"/>
            <a:ext cx="21386376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l" defTabSz="8255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800" b="0" i="0" kern="120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5pPr>
            <a:lvl6pPr marL="4572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6pPr>
            <a:lvl7pPr marL="9144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7pPr>
            <a:lvl8pPr marL="13716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8pPr>
            <a:lvl9pPr marL="18288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9pPr>
          </a:lstStyle>
          <a:p>
            <a:r>
              <a:rPr lang="en-US" sz="8800" b="1" dirty="0">
                <a:solidFill>
                  <a:schemeClr val="tx2"/>
                </a:solidFill>
                <a:latin typeface="+mn-lt"/>
              </a:rPr>
              <a:t>Design-to-</a:t>
            </a:r>
            <a:r>
              <a:rPr lang="en-US" sz="8800" b="1" dirty="0" err="1">
                <a:solidFill>
                  <a:schemeClr val="tx2"/>
                </a:solidFill>
                <a:latin typeface="+mn-lt"/>
              </a:rPr>
              <a:t>Tapeout</a:t>
            </a:r>
            <a:r>
              <a:rPr lang="en-US" sz="8800" b="1" dirty="0">
                <a:solidFill>
                  <a:schemeClr val="tx2"/>
                </a:solidFill>
                <a:latin typeface="+mn-lt"/>
              </a:rPr>
              <a:t> activities schedule I</a:t>
            </a:r>
            <a:endParaRPr lang="en-US" b="1" dirty="0">
              <a:latin typeface="+mn-lt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5EF0A263-2440-2CC8-D242-2F92B6019373}"/>
              </a:ext>
            </a:extLst>
          </p:cNvPr>
          <p:cNvGraphicFramePr>
            <a:graphicFrameLocks noGrp="1"/>
          </p:cNvGraphicFramePr>
          <p:nvPr/>
        </p:nvGraphicFramePr>
        <p:xfrm>
          <a:off x="958752" y="2825552"/>
          <a:ext cx="22250473" cy="105061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4125">
                  <a:extLst>
                    <a:ext uri="{9D8B030D-6E8A-4147-A177-3AD203B41FA5}">
                      <a16:colId xmlns:a16="http://schemas.microsoft.com/office/drawing/2014/main" xmlns="" val="1157721537"/>
                    </a:ext>
                  </a:extLst>
                </a:gridCol>
                <a:gridCol w="2160739">
                  <a:extLst>
                    <a:ext uri="{9D8B030D-6E8A-4147-A177-3AD203B41FA5}">
                      <a16:colId xmlns:a16="http://schemas.microsoft.com/office/drawing/2014/main" xmlns="" val="3839219605"/>
                    </a:ext>
                  </a:extLst>
                </a:gridCol>
                <a:gridCol w="7536865">
                  <a:extLst>
                    <a:ext uri="{9D8B030D-6E8A-4147-A177-3AD203B41FA5}">
                      <a16:colId xmlns:a16="http://schemas.microsoft.com/office/drawing/2014/main" xmlns="" val="2547556367"/>
                    </a:ext>
                  </a:extLst>
                </a:gridCol>
                <a:gridCol w="4424372">
                  <a:extLst>
                    <a:ext uri="{9D8B030D-6E8A-4147-A177-3AD203B41FA5}">
                      <a16:colId xmlns:a16="http://schemas.microsoft.com/office/drawing/2014/main" xmlns="" val="293296006"/>
                    </a:ext>
                  </a:extLst>
                </a:gridCol>
                <a:gridCol w="4424372">
                  <a:extLst>
                    <a:ext uri="{9D8B030D-6E8A-4147-A177-3AD203B41FA5}">
                      <a16:colId xmlns:a16="http://schemas.microsoft.com/office/drawing/2014/main" xmlns="" val="1891562245"/>
                    </a:ext>
                  </a:extLst>
                </a:gridCol>
              </a:tblGrid>
              <a:tr h="1961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Activities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>
                          <a:effectLst/>
                        </a:rPr>
                        <a:t>Date/</a:t>
                      </a:r>
                      <a:endParaRPr lang="en-GB" sz="3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>
                          <a:effectLst/>
                        </a:rPr>
                        <a:t>Deadline</a:t>
                      </a:r>
                      <a:endParaRPr lang="en-GB" sz="3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>
                          <a:effectLst/>
                        </a:rPr>
                        <a:t>Purpose</a:t>
                      </a:r>
                      <a:endParaRPr lang="en-GB" sz="3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Your Deliverables (provide info/links on your GitHub)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513821297"/>
                  </a:ext>
                </a:extLst>
              </a:tr>
              <a:tr h="161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 smtClean="0">
                          <a:effectLst/>
                        </a:rPr>
                        <a:t>WW Webinar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Aug </a:t>
                      </a:r>
                      <a:r>
                        <a:rPr lang="en-GB" sz="2800" dirty="0" smtClean="0">
                          <a:effectLst/>
                        </a:rPr>
                        <a:t>17, 2023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 smtClean="0">
                          <a:effectLst/>
                        </a:rPr>
                        <a:t>UNIC-CASS</a:t>
                      </a:r>
                      <a:r>
                        <a:rPr lang="en-GB" sz="2800" baseline="0" dirty="0" smtClean="0">
                          <a:effectLst/>
                        </a:rPr>
                        <a:t> </a:t>
                      </a:r>
                      <a:r>
                        <a:rPr lang="en-GB" sz="2800" dirty="0" smtClean="0">
                          <a:effectLst/>
                        </a:rPr>
                        <a:t>Introduction</a:t>
                      </a:r>
                      <a:r>
                        <a:rPr lang="en-GB" sz="2800" baseline="0" dirty="0" smtClean="0">
                          <a:effectLst/>
                        </a:rPr>
                        <a:t> &amp;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aseline="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WW Webinar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1771898906"/>
                  </a:ext>
                </a:extLst>
              </a:tr>
              <a:tr h="3699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</a:rPr>
                        <a:t>Weekly meet-ups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Aug 23, Aug 30, </a:t>
                      </a:r>
                      <a:endParaRPr lang="en-GB" sz="3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Sep 6, Sep 13, Sep 20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Mentoring and Design groups to  present progress.</a:t>
                      </a:r>
                      <a:endParaRPr lang="en-GB" sz="3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Invite short presentations on topics such as Caravel/Caravan, best practices, pitfalls to avoid.</a:t>
                      </a:r>
                      <a:endParaRPr lang="en-GB" sz="3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Invited talks. </a:t>
                      </a:r>
                      <a:r>
                        <a:rPr lang="en-GB" sz="2800" dirty="0" smtClean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eFabless</a:t>
                      </a:r>
                      <a:r>
                        <a:rPr lang="en-GB" sz="2800" dirty="0">
                          <a:effectLst/>
                        </a:rPr>
                        <a:t>, Digital Flow, Analog Flow , Pitfalls on Schematics, Pitfalls on custom-layout.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US" sz="2800" dirty="0" smtClean="0">
                          <a:effectLst/>
                        </a:rPr>
                        <a:t>Kick-off with the selected Design Teams.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4262555051"/>
                  </a:ext>
                </a:extLst>
              </a:tr>
              <a:tr h="161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</a:rPr>
                        <a:t>1st Design submission [Mock </a:t>
                      </a:r>
                      <a:r>
                        <a:rPr lang="en-GB" sz="2800" u="sng" dirty="0" err="1">
                          <a:effectLst/>
                        </a:rPr>
                        <a:t>tapeout</a:t>
                      </a:r>
                      <a:r>
                        <a:rPr lang="en-GB" sz="2800" u="sng" dirty="0">
                          <a:effectLst/>
                        </a:rPr>
                        <a:t>]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Sept 22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TBD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1. Merge designs</a:t>
                      </a:r>
                      <a:endParaRPr lang="en-GB" sz="3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2. Run local pre-checks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2726177722"/>
                  </a:ext>
                </a:extLst>
              </a:tr>
              <a:tr h="1265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</a:rPr>
                        <a:t>1</a:t>
                      </a:r>
                      <a:r>
                        <a:rPr lang="en-GB" sz="2800" u="sng" baseline="30000" dirty="0">
                          <a:effectLst/>
                        </a:rPr>
                        <a:t>st</a:t>
                      </a:r>
                      <a:r>
                        <a:rPr lang="en-GB" sz="2800" u="sng" dirty="0">
                          <a:effectLst/>
                        </a:rPr>
                        <a:t> Design Review &amp; Feedback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Sept 29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Feedback on the “merge-run pre-check”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262089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96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166D69AC-72F5-CCF8-46A1-A8F197EB6790}"/>
              </a:ext>
            </a:extLst>
          </p:cNvPr>
          <p:cNvSpPr/>
          <p:nvPr/>
        </p:nvSpPr>
        <p:spPr bwMode="auto">
          <a:xfrm>
            <a:off x="1523" y="-25102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4A21120-A7F0-4FB7-A415-A9B45ABB18AB}"/>
              </a:ext>
            </a:extLst>
          </p:cNvPr>
          <p:cNvSpPr txBox="1">
            <a:spLocks/>
          </p:cNvSpPr>
          <p:nvPr/>
        </p:nvSpPr>
        <p:spPr bwMode="auto">
          <a:xfrm>
            <a:off x="958752" y="935534"/>
            <a:ext cx="21386376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l" defTabSz="8255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800" b="0" i="0" kern="120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5pPr>
            <a:lvl6pPr marL="4572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6pPr>
            <a:lvl7pPr marL="9144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7pPr>
            <a:lvl8pPr marL="13716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8pPr>
            <a:lvl9pPr marL="18288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9pPr>
          </a:lstStyle>
          <a:p>
            <a:r>
              <a:rPr lang="en-US" sz="8800" b="1" dirty="0">
                <a:solidFill>
                  <a:schemeClr val="tx2"/>
                </a:solidFill>
                <a:latin typeface="+mn-lt"/>
              </a:rPr>
              <a:t>Design-to-</a:t>
            </a:r>
            <a:r>
              <a:rPr lang="en-US" sz="8800" b="1" dirty="0" err="1">
                <a:solidFill>
                  <a:schemeClr val="tx2"/>
                </a:solidFill>
                <a:latin typeface="+mn-lt"/>
              </a:rPr>
              <a:t>Tapeout</a:t>
            </a:r>
            <a:r>
              <a:rPr lang="en-US" sz="8800" b="1" dirty="0">
                <a:solidFill>
                  <a:schemeClr val="tx2"/>
                </a:solidFill>
                <a:latin typeface="+mn-lt"/>
              </a:rPr>
              <a:t> activities schedule II</a:t>
            </a:r>
            <a:endParaRPr lang="en-US" b="1" dirty="0">
              <a:latin typeface="+mn-lt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5EF0A263-2440-2CC8-D242-2F92B6019373}"/>
              </a:ext>
            </a:extLst>
          </p:cNvPr>
          <p:cNvGraphicFramePr>
            <a:graphicFrameLocks noGrp="1"/>
          </p:cNvGraphicFramePr>
          <p:nvPr/>
        </p:nvGraphicFramePr>
        <p:xfrm>
          <a:off x="958752" y="2825552"/>
          <a:ext cx="22250473" cy="10528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4125">
                  <a:extLst>
                    <a:ext uri="{9D8B030D-6E8A-4147-A177-3AD203B41FA5}">
                      <a16:colId xmlns:a16="http://schemas.microsoft.com/office/drawing/2014/main" xmlns="" val="1157721537"/>
                    </a:ext>
                  </a:extLst>
                </a:gridCol>
                <a:gridCol w="2160739">
                  <a:extLst>
                    <a:ext uri="{9D8B030D-6E8A-4147-A177-3AD203B41FA5}">
                      <a16:colId xmlns:a16="http://schemas.microsoft.com/office/drawing/2014/main" xmlns="" val="3839219605"/>
                    </a:ext>
                  </a:extLst>
                </a:gridCol>
                <a:gridCol w="7536865">
                  <a:extLst>
                    <a:ext uri="{9D8B030D-6E8A-4147-A177-3AD203B41FA5}">
                      <a16:colId xmlns:a16="http://schemas.microsoft.com/office/drawing/2014/main" xmlns="" val="2547556367"/>
                    </a:ext>
                  </a:extLst>
                </a:gridCol>
                <a:gridCol w="4424372">
                  <a:extLst>
                    <a:ext uri="{9D8B030D-6E8A-4147-A177-3AD203B41FA5}">
                      <a16:colId xmlns:a16="http://schemas.microsoft.com/office/drawing/2014/main" xmlns="" val="293296006"/>
                    </a:ext>
                  </a:extLst>
                </a:gridCol>
                <a:gridCol w="4424372">
                  <a:extLst>
                    <a:ext uri="{9D8B030D-6E8A-4147-A177-3AD203B41FA5}">
                      <a16:colId xmlns:a16="http://schemas.microsoft.com/office/drawing/2014/main" xmlns="" val="1891562245"/>
                    </a:ext>
                  </a:extLst>
                </a:gridCol>
              </a:tblGrid>
              <a:tr h="1961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Activities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Date/</a:t>
                      </a:r>
                      <a:endParaRPr lang="en-GB" sz="3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Deadline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>
                          <a:effectLst/>
                        </a:rPr>
                        <a:t>Purpose</a:t>
                      </a:r>
                      <a:endParaRPr lang="en-GB" sz="3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Your Deliverables (provide info/links on your GitHub)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We will provide/handle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513821297"/>
                  </a:ext>
                </a:extLst>
              </a:tr>
              <a:tr h="161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Weekly meet-ups 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Oct 4, Oct 11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Guide to final submission and solve teams’ issues.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 check-list of to-dos to the Design Teams.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Evaluate status of potential “drop-outs”.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1771898906"/>
                  </a:ext>
                </a:extLst>
              </a:tr>
              <a:tr h="1175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</a:t>
                      </a:r>
                      <a:r>
                        <a:rPr lang="en-GB" sz="2800" u="sng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nd</a:t>
                      </a: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Design submission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Oct18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TBD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Check all blocks are LVS, DRC clean.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4262555051"/>
                  </a:ext>
                </a:extLst>
              </a:tr>
              <a:tr h="161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</a:t>
                      </a:r>
                      <a:r>
                        <a:rPr lang="en-GB" sz="2800" u="sng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nd</a:t>
                      </a: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Design Review &amp; Feedback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Oct 22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Maybe a 1-week extension for late bugs detected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Delivery by Design teams of their finished blocks in GDSII.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2726177722"/>
                  </a:ext>
                </a:extLst>
              </a:tr>
              <a:tr h="306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eFabless</a:t>
                      </a: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pre-check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Nov 3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Deliver 2 Caravelle drop-ins to e-Fabless to check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2620892707"/>
                  </a:ext>
                </a:extLst>
              </a:tr>
              <a:tr h="306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Tape-out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Nov 6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Finish line!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List of “winner teams” included in this </a:t>
                      </a:r>
                      <a:r>
                        <a:rPr lang="en-GB" sz="28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Tapeout</a:t>
                      </a: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.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List of unfinished Designs to candidate for April, 2024 </a:t>
                      </a:r>
                      <a:r>
                        <a:rPr lang="en-GB" sz="28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UNIC-CASS Call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xmlns="" val="4173462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33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139D65C6-016E-104C-AC67-A1F9B92752A7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6DB200A0-D67C-4097-BA62-23BB4BED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52" y="935534"/>
            <a:ext cx="21962440" cy="2178050"/>
          </a:xfrm>
        </p:spPr>
        <p:txBody>
          <a:bodyPr/>
          <a:lstStyle/>
          <a:p>
            <a:r>
              <a:rPr lang="en-US" sz="8800" b="1" dirty="0">
                <a:solidFill>
                  <a:schemeClr val="tx2"/>
                </a:solidFill>
                <a:latin typeface="+mn-lt"/>
              </a:rPr>
              <a:t>Design-to-</a:t>
            </a:r>
            <a:r>
              <a:rPr lang="en-US" sz="8800" b="1" dirty="0" err="1">
                <a:solidFill>
                  <a:schemeClr val="tx2"/>
                </a:solidFill>
                <a:latin typeface="+mn-lt"/>
              </a:rPr>
              <a:t>Tapeout</a:t>
            </a:r>
            <a:r>
              <a:rPr lang="en-US" sz="88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 "/>
                <a:sym typeface="Poppins" charset="0"/>
              </a:rPr>
              <a:t>m</a:t>
            </a:r>
            <a:r>
              <a:rPr kumimoji="0" lang="en-US" sz="8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  <a:sym typeface="Poppins" charset="0"/>
              </a:rPr>
              <a:t>entoring activities</a:t>
            </a:r>
            <a:endParaRPr lang="en-US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83400D-9EA0-457C-AD10-5C8880E4B6DD}"/>
              </a:ext>
            </a:extLst>
          </p:cNvPr>
          <p:cNvSpPr txBox="1"/>
          <p:nvPr/>
        </p:nvSpPr>
        <p:spPr>
          <a:xfrm>
            <a:off x="1102768" y="3083287"/>
            <a:ext cx="22390722" cy="684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Aug 23: Introduction to </a:t>
            </a:r>
            <a:r>
              <a:rPr lang="en-GB" altLang="zh-CN" sz="6000" dirty="0" err="1">
                <a:solidFill>
                  <a:schemeClr val="tx1"/>
                </a:solidFill>
                <a:latin typeface="+mn-lt"/>
              </a:rPr>
              <a:t>Efabless</a:t>
            </a: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 Caravel/Caravan harness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Aug 30: Introduction to the digital design flow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Sep 6: Introduction to the </a:t>
            </a:r>
            <a:r>
              <a:rPr lang="en-GB" altLang="zh-CN" sz="6000" dirty="0" err="1">
                <a:solidFill>
                  <a:schemeClr val="tx1"/>
                </a:solidFill>
                <a:latin typeface="+mn-lt"/>
              </a:rPr>
              <a:t>analog</a:t>
            </a: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 design flow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Sep 13: Best practices and pitfalls in digital design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Sep 20: Best practices and pitfalls in </a:t>
            </a:r>
            <a:r>
              <a:rPr lang="en-GB" altLang="zh-CN" sz="6000" dirty="0" err="1">
                <a:solidFill>
                  <a:schemeClr val="tx1"/>
                </a:solidFill>
                <a:latin typeface="+mn-lt"/>
              </a:rPr>
              <a:t>analog</a:t>
            </a: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4014158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Education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Presented by:</a:t>
            </a:r>
          </a:p>
          <a:p>
            <a:pPr eaLnBrk="1">
              <a:defRPr/>
            </a:pP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66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Duy-Hieu Bui</a:t>
            </a:r>
          </a:p>
          <a:p>
            <a:pPr eaLnBrk="1">
              <a:defRPr/>
            </a:pPr>
            <a:r>
              <a:rPr lang="en-US" altLang="x-none" sz="44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Information Technology Institute,</a:t>
            </a:r>
          </a:p>
          <a:p>
            <a:pPr eaLnBrk="1">
              <a:defRPr/>
            </a:pPr>
            <a:r>
              <a:rPr lang="en-US" altLang="x-none" sz="44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Vietnam National University, Hanoi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E26DD8E-5D75-A9E0-CAE5-30C1BEFAA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11097" r="23675" b="11719"/>
          <a:stretch/>
        </p:blipFill>
        <p:spPr bwMode="auto">
          <a:xfrm>
            <a:off x="17742300" y="3533880"/>
            <a:ext cx="3378691" cy="42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1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00700A94-A8E8-FD9D-DD44-2A72D33ECD21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E3F1AA6F-198E-A25C-878C-A334ABE97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UNIC-CASS Education Introduction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A908269C-E78E-6FCA-EE85-BCFBEF548E72}"/>
              </a:ext>
            </a:extLst>
          </p:cNvPr>
          <p:cNvGraphicFramePr/>
          <p:nvPr/>
        </p:nvGraphicFramePr>
        <p:xfrm>
          <a:off x="-2191880" y="4193704"/>
          <a:ext cx="14392696" cy="801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A046396-3DCE-5E05-4420-75343D5D6C5E}"/>
              </a:ext>
            </a:extLst>
          </p:cNvPr>
          <p:cNvSpPr txBox="1"/>
          <p:nvPr/>
        </p:nvSpPr>
        <p:spPr>
          <a:xfrm>
            <a:off x="6228562" y="4065255"/>
            <a:ext cx="6323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Main roadblocks for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Design &amp; Education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EA5BDC6-5E96-2E3C-B2F2-5C65937A6EB4}"/>
              </a:ext>
            </a:extLst>
          </p:cNvPr>
          <p:cNvSpPr/>
          <p:nvPr/>
        </p:nvSpPr>
        <p:spPr bwMode="auto">
          <a:xfrm>
            <a:off x="166664" y="7434064"/>
            <a:ext cx="9649072" cy="5832904"/>
          </a:xfrm>
          <a:prstGeom prst="ellipse">
            <a:avLst/>
          </a:prstGeom>
          <a:noFill/>
          <a:ln w="12700" cap="flat" cmpd="sng" algn="ctr">
            <a:solidFill>
              <a:srgbClr val="7030A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xmlns="" id="{B81278ED-3BB0-8DF4-20D5-3AFC336559B8}"/>
              </a:ext>
            </a:extLst>
          </p:cNvPr>
          <p:cNvSpPr/>
          <p:nvPr/>
        </p:nvSpPr>
        <p:spPr bwMode="auto">
          <a:xfrm rot="7695089">
            <a:off x="6599178" y="6196067"/>
            <a:ext cx="2515046" cy="88992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CB7A034-3CC5-4628-9D56-88593F25FDF5}"/>
              </a:ext>
            </a:extLst>
          </p:cNvPr>
          <p:cNvSpPr txBox="1"/>
          <p:nvPr/>
        </p:nvSpPr>
        <p:spPr>
          <a:xfrm>
            <a:off x="13632160" y="4096079"/>
            <a:ext cx="10671407" cy="761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UNIC-CASS companion course: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Integrated Circuit Design using Open-Source Tools and PDKs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A Jumpstart with opensource tools &amp; PDKs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Cultivated Videos with updated lecturer notes for current PDKs &amp; tools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Simplifying EDA tool &amp; PDK installation 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Open MPW or Chip Ignite fabrication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Guidelines &amp; design examples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Learning path for Digital &amp; Analog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00348ACD-6FE9-6C9C-058A-62FCDD97BE52}"/>
              </a:ext>
            </a:extLst>
          </p:cNvPr>
          <p:cNvSpPr/>
          <p:nvPr/>
        </p:nvSpPr>
        <p:spPr bwMode="auto">
          <a:xfrm>
            <a:off x="12222262" y="4193704"/>
            <a:ext cx="1202690" cy="65584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06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EC467061-DAA1-BF39-4B75-F9891AE05993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89A43F-6E25-7A4B-1563-275F248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872" y="1097360"/>
            <a:ext cx="19504148" cy="2178050"/>
          </a:xfrm>
        </p:spPr>
        <p:txBody>
          <a:bodyPr/>
          <a:lstStyle/>
          <a:p>
            <a:r>
              <a:rPr lang="en-US" sz="7200" dirty="0" smtClean="0"/>
              <a:t>Example: Design </a:t>
            </a:r>
            <a:r>
              <a:rPr lang="en-US" sz="7200" dirty="0"/>
              <a:t>a chip in less than 3 months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20CFA0D-8896-D34E-3E99-61A76201B870}"/>
              </a:ext>
            </a:extLst>
          </p:cNvPr>
          <p:cNvGrpSpPr/>
          <p:nvPr/>
        </p:nvGrpSpPr>
        <p:grpSpPr>
          <a:xfrm>
            <a:off x="384663" y="5561856"/>
            <a:ext cx="22755717" cy="4069628"/>
            <a:chOff x="-497488" y="5566038"/>
            <a:chExt cx="22755717" cy="4069628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xmlns="" id="{8EC892A3-A2AA-8A1E-417C-F15DD9D0B857}"/>
                </a:ext>
              </a:extLst>
            </p:cNvPr>
            <p:cNvSpPr/>
            <p:nvPr/>
          </p:nvSpPr>
          <p:spPr>
            <a:xfrm>
              <a:off x="-497488" y="6179059"/>
              <a:ext cx="22609776" cy="99933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4B8FFBBD-43D6-FDFB-2FE5-681CB8368F8D}"/>
                </a:ext>
              </a:extLst>
            </p:cNvPr>
            <p:cNvSpPr/>
            <p:nvPr/>
          </p:nvSpPr>
          <p:spPr>
            <a:xfrm>
              <a:off x="722242" y="649224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294F587-8E53-4CB0-CCBB-7E1C7251C9DC}"/>
                </a:ext>
              </a:extLst>
            </p:cNvPr>
            <p:cNvSpPr txBox="1"/>
            <p:nvPr/>
          </p:nvSpPr>
          <p:spPr>
            <a:xfrm>
              <a:off x="-67415" y="5689533"/>
              <a:ext cx="2657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early, 2021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F8E53AC-275B-4BF9-E943-361B107D1184}"/>
                </a:ext>
              </a:extLst>
            </p:cNvPr>
            <p:cNvSpPr txBox="1"/>
            <p:nvPr/>
          </p:nvSpPr>
          <p:spPr>
            <a:xfrm>
              <a:off x="-192466" y="7085804"/>
              <a:ext cx="407279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Heard about Google Open MPW &amp; got </a:t>
              </a:r>
              <a:r>
                <a:rPr lang="en-US" sz="3200" dirty="0" err="1">
                  <a:solidFill>
                    <a:schemeClr val="tx1"/>
                  </a:solidFill>
                </a:rPr>
                <a:t>intereted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F195071-637C-C0F5-D8EF-8235C455E20A}"/>
                </a:ext>
              </a:extLst>
            </p:cNvPr>
            <p:cNvSpPr txBox="1"/>
            <p:nvPr/>
          </p:nvSpPr>
          <p:spPr>
            <a:xfrm>
              <a:off x="4181057" y="5566039"/>
              <a:ext cx="2657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April, 2021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648C38B-4944-4EC2-F37D-CE5FD2939C55}"/>
                </a:ext>
              </a:extLst>
            </p:cNvPr>
            <p:cNvSpPr txBox="1"/>
            <p:nvPr/>
          </p:nvSpPr>
          <p:spPr>
            <a:xfrm>
              <a:off x="7781457" y="5594507"/>
              <a:ext cx="32488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June 18, 2021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2ED59A49-E4A8-B193-A726-1801D7E7B087}"/>
                </a:ext>
              </a:extLst>
            </p:cNvPr>
            <p:cNvSpPr/>
            <p:nvPr/>
          </p:nvSpPr>
          <p:spPr>
            <a:xfrm>
              <a:off x="5028226" y="6505976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18CC9D34-4830-EECE-BB4A-5DADF85E8256}"/>
                </a:ext>
              </a:extLst>
            </p:cNvPr>
            <p:cNvSpPr/>
            <p:nvPr/>
          </p:nvSpPr>
          <p:spPr>
            <a:xfrm>
              <a:off x="9094254" y="6505976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91E1A9C-B941-D22A-894F-1CCDE9757D3C}"/>
                </a:ext>
              </a:extLst>
            </p:cNvPr>
            <p:cNvSpPr txBox="1"/>
            <p:nvPr/>
          </p:nvSpPr>
          <p:spPr>
            <a:xfrm>
              <a:off x="3767064" y="7081121"/>
              <a:ext cx="498875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Call for Google Open MPW-2 submission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Form a team &amp; decided to submit VCO-based ADC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FDF65BE-F7FE-A255-A0B3-3C03FC019E85}"/>
                </a:ext>
              </a:extLst>
            </p:cNvPr>
            <p:cNvSpPr txBox="1"/>
            <p:nvPr/>
          </p:nvSpPr>
          <p:spPr>
            <a:xfrm rot="1838112">
              <a:off x="8663811" y="8381528"/>
              <a:ext cx="52513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Submit the design for Google Open MPW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9436FF1-59BE-54C1-4B97-653E3326061C}"/>
                </a:ext>
              </a:extLst>
            </p:cNvPr>
            <p:cNvSpPr txBox="1"/>
            <p:nvPr/>
          </p:nvSpPr>
          <p:spPr>
            <a:xfrm>
              <a:off x="11813905" y="5594507"/>
              <a:ext cx="31769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June 24, 2021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BEC6AFE-C155-897D-CF0D-8C393838A501}"/>
                </a:ext>
              </a:extLst>
            </p:cNvPr>
            <p:cNvSpPr txBox="1"/>
            <p:nvPr/>
          </p:nvSpPr>
          <p:spPr>
            <a:xfrm rot="1859437">
              <a:off x="12441543" y="8178861"/>
              <a:ext cx="48487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Get sponsored by SSCS PICO program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9AC35D1-B062-E421-4C6F-DF5600874EF3}"/>
                </a:ext>
              </a:extLst>
            </p:cNvPr>
            <p:cNvSpPr txBox="1"/>
            <p:nvPr/>
          </p:nvSpPr>
          <p:spPr>
            <a:xfrm>
              <a:off x="17215025" y="5566038"/>
              <a:ext cx="4028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Feb., 2022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24CC20E6-100E-7BFA-A561-BC3145B21009}"/>
                </a:ext>
              </a:extLst>
            </p:cNvPr>
            <p:cNvSpPr txBox="1"/>
            <p:nvPr/>
          </p:nvSpPr>
          <p:spPr>
            <a:xfrm rot="2055546">
              <a:off x="17933968" y="8240143"/>
              <a:ext cx="43242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Receive the chips &amp; </a:t>
              </a:r>
              <a:r>
                <a:rPr lang="en-US" sz="3200" dirty="0" err="1">
                  <a:solidFill>
                    <a:schemeClr val="tx1"/>
                  </a:solidFill>
                </a:rPr>
                <a:t>testboard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D86B06BE-722C-5F95-7FAA-81039A25CDBF}"/>
                </a:ext>
              </a:extLst>
            </p:cNvPr>
            <p:cNvSpPr/>
            <p:nvPr/>
          </p:nvSpPr>
          <p:spPr>
            <a:xfrm>
              <a:off x="12840072" y="649796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28814715-4811-9009-E5D9-D99984F79A9A}"/>
                </a:ext>
              </a:extLst>
            </p:cNvPr>
            <p:cNvSpPr/>
            <p:nvPr/>
          </p:nvSpPr>
          <p:spPr>
            <a:xfrm>
              <a:off x="18168664" y="649796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A6585AD-138F-9DDA-D8F7-FB5079F9F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2" y="9946659"/>
            <a:ext cx="9359066" cy="34640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A6D1D42-EA4E-77B6-5931-A20C25EF3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88" y="9946659"/>
            <a:ext cx="3018865" cy="35762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F98E0D8-065A-C138-9C10-6D00F5742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9786" y="9450288"/>
            <a:ext cx="3585262" cy="36027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5E36D76-C6A7-4769-463E-5B378ABBCA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17495" y="3734421"/>
            <a:ext cx="2517638" cy="21780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F7DBD7E-34F5-367A-0A69-8390F26766AD}"/>
              </a:ext>
            </a:extLst>
          </p:cNvPr>
          <p:cNvSpPr txBox="1"/>
          <p:nvPr/>
        </p:nvSpPr>
        <p:spPr>
          <a:xfrm>
            <a:off x="1041943" y="3372559"/>
            <a:ext cx="20935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VCO-based ADC example: mixed-signal design from scratch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400" dirty="0">
                <a:solidFill>
                  <a:schemeClr val="tx1"/>
                </a:solidFill>
              </a:rPr>
              <a:t>Made possible by Opensource EDA tools &amp; </a:t>
            </a:r>
            <a:r>
              <a:rPr lang="en-US" sz="4400" dirty="0" smtClean="0">
                <a:solidFill>
                  <a:schemeClr val="tx1"/>
                </a:solidFill>
              </a:rPr>
              <a:t>Open PDKs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09AB54-65BE-DA29-A481-AD7FD4EE87A8}"/>
              </a:ext>
            </a:extLst>
          </p:cNvPr>
          <p:cNvSpPr txBox="1"/>
          <p:nvPr/>
        </p:nvSpPr>
        <p:spPr>
          <a:xfrm>
            <a:off x="13983442" y="13210673"/>
            <a:ext cx="10134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Project repository: https://github.com/duyhieubui/caravel_vco_adc</a:t>
            </a:r>
          </a:p>
        </p:txBody>
      </p:sp>
    </p:spTree>
    <p:extLst>
      <p:ext uri="{BB962C8B-B14F-4D97-AF65-F5344CB8AC3E}">
        <p14:creationId xmlns:p14="http://schemas.microsoft.com/office/powerpoint/2010/main" val="169451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04D6B034-D195-BC9D-C62D-1FB01FBE82D8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7B1F2-85E3-DBA0-1610-362B6E2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SoC Design flows &amp; tools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A823D8-62FE-84F0-DDA7-8FE16D5CB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VNU-ITI/SISLab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124B2D-DD94-3E51-249E-9B0106E9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2A905A-CA3C-48F4-AA6E-599E850C22C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id="{224CB301-1A95-6CFB-F2AE-E8EAA2A0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02768" y="3257599"/>
            <a:ext cx="21602400" cy="1018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BF3338-A5A0-C8B5-9238-E04C6E52723D}"/>
              </a:ext>
            </a:extLst>
          </p:cNvPr>
          <p:cNvSpPr txBox="1"/>
          <p:nvPr/>
        </p:nvSpPr>
        <p:spPr>
          <a:xfrm>
            <a:off x="1390800" y="1290667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Boris </a:t>
            </a:r>
            <a:r>
              <a:rPr lang="en-US" dirty="0" err="1"/>
              <a:t>Murmann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5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265C4766-F0DD-5A0C-AF87-AFD5C6DCEFF2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0C46AE-584E-39A3-8358-157120FE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PDKs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964E35C-16FE-6321-238E-950DA01FBA01}"/>
              </a:ext>
            </a:extLst>
          </p:cNvPr>
          <p:cNvGrpSpPr/>
          <p:nvPr/>
        </p:nvGrpSpPr>
        <p:grpSpPr>
          <a:xfrm>
            <a:off x="13776176" y="1385392"/>
            <a:ext cx="8586390" cy="9433048"/>
            <a:chOff x="4927600" y="945583"/>
            <a:chExt cx="6959600" cy="53162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8774124-9B59-1A4C-46EF-1F1262D46895}"/>
                </a:ext>
              </a:extLst>
            </p:cNvPr>
            <p:cNvSpPr/>
            <p:nvPr/>
          </p:nvSpPr>
          <p:spPr>
            <a:xfrm>
              <a:off x="6987639" y="945583"/>
              <a:ext cx="3251200" cy="990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</a:rPr>
                <a:t>Open-source PDK repository</a:t>
              </a:r>
              <a:endParaRPr lang="en-US" sz="40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9A3BA339-2440-2A11-CA34-E0EF0DE4CA3B}"/>
                </a:ext>
              </a:extLst>
            </p:cNvPr>
            <p:cNvSpPr/>
            <p:nvPr/>
          </p:nvSpPr>
          <p:spPr>
            <a:xfrm>
              <a:off x="7045511" y="2634097"/>
              <a:ext cx="3426788" cy="172438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</a:rPr>
                <a:t>Open PDKs’ </a:t>
              </a:r>
              <a:r>
                <a:rPr lang="en-US" sz="4000" dirty="0" err="1">
                  <a:effectLst/>
                  <a:latin typeface="Arial" panose="020B0604020202020204" pitchFamily="34" charset="0"/>
                </a:rPr>
                <a:t>Makefile</a:t>
              </a:r>
              <a:r>
                <a:rPr lang="en-US" sz="4000" dirty="0">
                  <a:effectLst/>
                  <a:latin typeface="Arial" panose="020B0604020202020204" pitchFamily="34" charset="0"/>
                </a:rPr>
                <a:t> &amp; scripts</a:t>
              </a:r>
              <a:endParaRPr lang="en-US" sz="4000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D54E0C09-B31A-81B2-FC9C-CF62573C9866}"/>
                </a:ext>
              </a:extLst>
            </p:cNvPr>
            <p:cNvSpPr/>
            <p:nvPr/>
          </p:nvSpPr>
          <p:spPr>
            <a:xfrm>
              <a:off x="4927600" y="4743959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Magic</a:t>
              </a:r>
              <a:endParaRPr lang="en-US" sz="280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359C8AF-7BB6-9A58-11B7-6DAA52CC6CBA}"/>
                </a:ext>
              </a:extLst>
            </p:cNvPr>
            <p:cNvSpPr/>
            <p:nvPr/>
          </p:nvSpPr>
          <p:spPr>
            <a:xfrm>
              <a:off x="7915835" y="4876800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/>
                <a:t>Openlane</a:t>
              </a:r>
              <a:endParaRPr lang="en-US" sz="3600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E422132B-3C8D-1254-626B-42D6B77B004B}"/>
                </a:ext>
              </a:extLst>
            </p:cNvPr>
            <p:cNvSpPr/>
            <p:nvPr/>
          </p:nvSpPr>
          <p:spPr>
            <a:xfrm>
              <a:off x="6013823" y="5652243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/>
                <a:t>NGSpice</a:t>
              </a:r>
              <a:endParaRPr lang="en-US" sz="360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91872D74-E566-2668-E1CF-705753668E4E}"/>
                </a:ext>
              </a:extLst>
            </p:cNvPr>
            <p:cNvSpPr/>
            <p:nvPr/>
          </p:nvSpPr>
          <p:spPr>
            <a:xfrm>
              <a:off x="9815606" y="5554435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/>
                <a:t>KLayout</a:t>
              </a:r>
              <a:endParaRPr lang="en-US" sz="4000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E34938C6-2BD5-9FA3-8A8D-6640E976ACBF}"/>
                </a:ext>
              </a:extLst>
            </p:cNvPr>
            <p:cNvSpPr/>
            <p:nvPr/>
          </p:nvSpPr>
          <p:spPr>
            <a:xfrm>
              <a:off x="10755406" y="4543877"/>
              <a:ext cx="1131794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…</a:t>
              </a: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xmlns="" id="{920C3B7F-47AC-AE53-A5E8-39548B4BF42F}"/>
                </a:ext>
              </a:extLst>
            </p:cNvPr>
            <p:cNvSpPr/>
            <p:nvPr/>
          </p:nvSpPr>
          <p:spPr>
            <a:xfrm>
              <a:off x="8548991" y="2016447"/>
              <a:ext cx="304800" cy="609600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7A736A9B-5E9A-8C74-95D3-B978D9E35502}"/>
                </a:ext>
              </a:extLst>
            </p:cNvPr>
            <p:cNvCxnSpPr>
              <a:cxnSpLocks/>
              <a:stCxn id="21" idx="3"/>
              <a:endCxn id="22" idx="0"/>
            </p:cNvCxnSpPr>
            <p:nvPr/>
          </p:nvCxnSpPr>
          <p:spPr>
            <a:xfrm flipH="1">
              <a:off x="5867400" y="4105952"/>
              <a:ext cx="1679953" cy="6380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B8B9DC4-E934-0BA3-DCF6-A19A9868EC32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6953623" y="4358483"/>
              <a:ext cx="1031688" cy="1293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DE5E6496-72F9-816C-49A0-1671AE8D14EA}"/>
                </a:ext>
              </a:extLst>
            </p:cNvPr>
            <p:cNvCxnSpPr>
              <a:cxnSpLocks/>
              <a:stCxn id="21" idx="4"/>
              <a:endCxn id="24" idx="0"/>
            </p:cNvCxnSpPr>
            <p:nvPr/>
          </p:nvCxnSpPr>
          <p:spPr>
            <a:xfrm>
              <a:off x="8758905" y="4358483"/>
              <a:ext cx="96730" cy="51831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8ADB151E-AAF6-9664-DD96-971F0928EED3}"/>
                </a:ext>
              </a:extLst>
            </p:cNvPr>
            <p:cNvCxnSpPr>
              <a:cxnSpLocks/>
              <a:stCxn id="21" idx="5"/>
              <a:endCxn id="27" idx="0"/>
            </p:cNvCxnSpPr>
            <p:nvPr/>
          </p:nvCxnSpPr>
          <p:spPr>
            <a:xfrm>
              <a:off x="9970458" y="4105952"/>
              <a:ext cx="784948" cy="144848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6208B590-0D7B-816F-9258-2DA2B48DCE32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>
              <a:off x="10289615" y="3857516"/>
              <a:ext cx="1031688" cy="6863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A7BBD275-50F5-791A-0E11-EC4CCD008A97}"/>
              </a:ext>
            </a:extLst>
          </p:cNvPr>
          <p:cNvSpPr/>
          <p:nvPr/>
        </p:nvSpPr>
        <p:spPr>
          <a:xfrm>
            <a:off x="13088864" y="6147091"/>
            <a:ext cx="2318952" cy="10816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XSchem</a:t>
            </a:r>
            <a:endParaRPr lang="en-US" sz="28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518D03E2-0B90-C7B0-E98F-CC9E08027A5D}"/>
              </a:ext>
            </a:extLst>
          </p:cNvPr>
          <p:cNvCxnSpPr>
            <a:cxnSpLocks/>
          </p:cNvCxnSpPr>
          <p:nvPr/>
        </p:nvCxnSpPr>
        <p:spPr>
          <a:xfrm flipH="1">
            <a:off x="15446216" y="6246233"/>
            <a:ext cx="942928" cy="38911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42464C6E-00E2-BB49-CA3F-11A6BB52C962}"/>
              </a:ext>
            </a:extLst>
          </p:cNvPr>
          <p:cNvSpPr txBox="1">
            <a:spLocks/>
          </p:cNvSpPr>
          <p:nvPr/>
        </p:nvSpPr>
        <p:spPr>
          <a:xfrm>
            <a:off x="2424426" y="3257600"/>
            <a:ext cx="10253104" cy="99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Standardizing open-source PDKs for Open-source tools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Skywater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130 PDK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sky130_fd_sc/pr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Standard cells: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hd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hdll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hvl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ls,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IO cells, SRAM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bitcells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SONOS Flash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bitcells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SRAM compiler (opensource)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ReRAM supports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Foundry 180MCU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95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08E2F7F2-29F5-3C9E-34A9-73DA72AF7FA3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028EF-2E02-1E60-9489-86FA71A5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design flow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CD116-96D2-7809-EB92-BF637F32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190" y="3269615"/>
            <a:ext cx="3655002" cy="2824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91ECFF-47AD-11F9-6F24-289F17324781}"/>
              </a:ext>
            </a:extLst>
          </p:cNvPr>
          <p:cNvSpPr txBox="1"/>
          <p:nvPr/>
        </p:nvSpPr>
        <p:spPr>
          <a:xfrm>
            <a:off x="246807" y="4491757"/>
            <a:ext cx="503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Schematic capture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1CE4FC6B-37E4-D30D-12C3-1FEF90DA834C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 flipV="1">
            <a:off x="9030192" y="4668055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70527F-3D5D-299A-0CB0-FF6442353420}"/>
              </a:ext>
            </a:extLst>
          </p:cNvPr>
          <p:cNvSpPr txBox="1"/>
          <p:nvPr/>
        </p:nvSpPr>
        <p:spPr>
          <a:xfrm>
            <a:off x="9398877" y="3902790"/>
            <a:ext cx="210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export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138267-18D2-BDB0-0A86-ED8F89022E75}"/>
              </a:ext>
            </a:extLst>
          </p:cNvPr>
          <p:cNvSpPr txBox="1"/>
          <p:nvPr/>
        </p:nvSpPr>
        <p:spPr>
          <a:xfrm>
            <a:off x="12995950" y="3868490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Simulate</a:t>
            </a:r>
          </a:p>
        </p:txBody>
      </p:sp>
      <p:pic>
        <p:nvPicPr>
          <p:cNvPr id="9" name="Graphic 8" descr="Document">
            <a:extLst>
              <a:ext uri="{FF2B5EF4-FFF2-40B4-BE49-F238E27FC236}">
                <a16:creationId xmlns:a16="http://schemas.microsoft.com/office/drawing/2014/main" xmlns="" id="{A9FC9A06-E1AF-03E6-A52B-2F491AD6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79846" y="4077505"/>
            <a:ext cx="1181100" cy="11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9B77EE-32D9-C32A-563C-C25B65692488}"/>
              </a:ext>
            </a:extLst>
          </p:cNvPr>
          <p:cNvSpPr txBox="1"/>
          <p:nvPr/>
        </p:nvSpPr>
        <p:spPr>
          <a:xfrm>
            <a:off x="10478830" y="3390878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Netlist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E4B469-AAEE-6049-5B86-3E458A228C6E}"/>
              </a:ext>
            </a:extLst>
          </p:cNvPr>
          <p:cNvGrpSpPr/>
          <p:nvPr/>
        </p:nvGrpSpPr>
        <p:grpSpPr>
          <a:xfrm>
            <a:off x="16152440" y="3933489"/>
            <a:ext cx="1295400" cy="1447800"/>
            <a:chOff x="8839200" y="1752600"/>
            <a:chExt cx="1584602" cy="1584602"/>
          </a:xfrm>
        </p:grpSpPr>
        <p:pic>
          <p:nvPicPr>
            <p:cNvPr id="12" name="Graphic 11" descr="Heartbeat">
              <a:extLst>
                <a:ext uri="{FF2B5EF4-FFF2-40B4-BE49-F238E27FC236}">
                  <a16:creationId xmlns:a16="http://schemas.microsoft.com/office/drawing/2014/main" xmlns="" id="{2F105178-C06A-5284-17EE-E6DDA08D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167813" y="217223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aper">
              <a:extLst>
                <a:ext uri="{FF2B5EF4-FFF2-40B4-BE49-F238E27FC236}">
                  <a16:creationId xmlns:a16="http://schemas.microsoft.com/office/drawing/2014/main" xmlns="" id="{2C042632-57FA-D60E-96DD-B4F94AA5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839200" y="1752600"/>
              <a:ext cx="1584602" cy="158460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6E74AC-FD68-46E4-FB6E-F1C9493354DD}"/>
              </a:ext>
            </a:extLst>
          </p:cNvPr>
          <p:cNvSpPr txBox="1"/>
          <p:nvPr/>
        </p:nvSpPr>
        <p:spPr>
          <a:xfrm>
            <a:off x="15831407" y="5287302"/>
            <a:ext cx="2856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database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29D94D-8049-333F-4323-2929F41CB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613" y="2620081"/>
            <a:ext cx="3535569" cy="35456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BE9A3C-2FAE-8398-2113-79617B2E60AA}"/>
              </a:ext>
            </a:extLst>
          </p:cNvPr>
          <p:cNvSpPr txBox="1"/>
          <p:nvPr/>
        </p:nvSpPr>
        <p:spPr>
          <a:xfrm>
            <a:off x="16656632" y="3934863"/>
            <a:ext cx="295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view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8AA9385-00B2-88AB-073E-DEF5EFD4D582}"/>
              </a:ext>
            </a:extLst>
          </p:cNvPr>
          <p:cNvCxnSpPr>
            <a:cxnSpLocks/>
            <a:stCxn id="9" idx="2"/>
            <a:endCxn id="19" idx="3"/>
          </p:cNvCxnSpPr>
          <p:nvPr/>
        </p:nvCxnSpPr>
        <p:spPr>
          <a:xfrm flipH="1">
            <a:off x="8606055" y="5258605"/>
            <a:ext cx="3264341" cy="264799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729F3E1-722D-83A3-143A-77DD97EA8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851" y="7343211"/>
            <a:ext cx="2840204" cy="11267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A467AA8-3E7D-8B02-8E05-2D8413D16BC5}"/>
              </a:ext>
            </a:extLst>
          </p:cNvPr>
          <p:cNvSpPr txBox="1"/>
          <p:nvPr/>
        </p:nvSpPr>
        <p:spPr>
          <a:xfrm>
            <a:off x="344433" y="7331665"/>
            <a:ext cx="500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Generate &amp; Import netlists into Magic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9FD1B9F-B1E7-7BCC-7D38-96AC4F7992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3222" y="10091876"/>
            <a:ext cx="3068199" cy="241056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73C1166C-CDA0-98D7-EA70-2A5C7348C11F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>
            <a:off x="7185953" y="8469993"/>
            <a:ext cx="11369" cy="16218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EC5EF2C-77DF-664A-DBD3-1FAC419A76FC}"/>
              </a:ext>
            </a:extLst>
          </p:cNvPr>
          <p:cNvSpPr txBox="1"/>
          <p:nvPr/>
        </p:nvSpPr>
        <p:spPr>
          <a:xfrm>
            <a:off x="1078818" y="11079733"/>
            <a:ext cx="440839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Layout &amp; DRC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40C253C-896F-7B2A-8F75-FAAD064875B2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8731421" y="11292791"/>
            <a:ext cx="2620433" cy="436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4442CF0-21A7-F7A2-8D7C-36B997AB1600}"/>
              </a:ext>
            </a:extLst>
          </p:cNvPr>
          <p:cNvSpPr txBox="1"/>
          <p:nvPr/>
        </p:nvSpPr>
        <p:spPr>
          <a:xfrm>
            <a:off x="8816974" y="10611927"/>
            <a:ext cx="196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export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796C544A-D7DA-4BB1-FD53-2337CA55D14F}"/>
              </a:ext>
            </a:extLst>
          </p:cNvPr>
          <p:cNvCxnSpPr>
            <a:cxnSpLocks/>
          </p:cNvCxnSpPr>
          <p:nvPr/>
        </p:nvCxnSpPr>
        <p:spPr>
          <a:xfrm flipV="1">
            <a:off x="13988831" y="8456376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Document">
            <a:extLst>
              <a:ext uri="{FF2B5EF4-FFF2-40B4-BE49-F238E27FC236}">
                <a16:creationId xmlns:a16="http://schemas.microsoft.com/office/drawing/2014/main" xmlns="" id="{4549F949-79A1-DB62-DD53-CB5DD11D5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51854" y="10702241"/>
            <a:ext cx="1181100" cy="11811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83B96C5-7BBD-0213-AD3D-8FADE7615480}"/>
              </a:ext>
            </a:extLst>
          </p:cNvPr>
          <p:cNvSpPr/>
          <p:nvPr/>
        </p:nvSpPr>
        <p:spPr>
          <a:xfrm>
            <a:off x="9410246" y="7965588"/>
            <a:ext cx="4951890" cy="10804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Layout Vs schematic</a:t>
            </a:r>
          </a:p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Netgen</a:t>
            </a:r>
            <a:endParaRPr lang="en-US" sz="32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EBEC51B-58F2-3854-F6FA-D9C0E38DEEB0}"/>
              </a:ext>
            </a:extLst>
          </p:cNvPr>
          <p:cNvCxnSpPr>
            <a:cxnSpLocks/>
            <a:stCxn id="26" idx="0"/>
            <a:endCxn id="28" idx="2"/>
          </p:cNvCxnSpPr>
          <p:nvPr/>
        </p:nvCxnSpPr>
        <p:spPr>
          <a:xfrm flipH="1" flipV="1">
            <a:off x="11886191" y="9046057"/>
            <a:ext cx="56213" cy="165618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83EDB39-3897-14C4-D8A8-65BC952A0840}"/>
              </a:ext>
            </a:extLst>
          </p:cNvPr>
          <p:cNvCxnSpPr>
            <a:cxnSpLocks/>
            <a:stCxn id="9" idx="2"/>
            <a:endCxn id="28" idx="0"/>
          </p:cNvCxnSpPr>
          <p:nvPr/>
        </p:nvCxnSpPr>
        <p:spPr>
          <a:xfrm>
            <a:off x="11870396" y="5258605"/>
            <a:ext cx="15795" cy="27069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D67C24D-33E4-904F-C2CF-90DAC6F51DE2}"/>
              </a:ext>
            </a:extLst>
          </p:cNvPr>
          <p:cNvSpPr txBox="1"/>
          <p:nvPr/>
        </p:nvSpPr>
        <p:spPr>
          <a:xfrm>
            <a:off x="16155467" y="8182739"/>
            <a:ext cx="239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Pass/fail?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DF6B505-FBA5-DE03-A99C-23D168E61737}"/>
              </a:ext>
            </a:extLst>
          </p:cNvPr>
          <p:cNvGrpSpPr/>
          <p:nvPr/>
        </p:nvGrpSpPr>
        <p:grpSpPr>
          <a:xfrm>
            <a:off x="16008424" y="10530408"/>
            <a:ext cx="1295400" cy="1447800"/>
            <a:chOff x="8839200" y="1752600"/>
            <a:chExt cx="1584602" cy="1584602"/>
          </a:xfrm>
        </p:grpSpPr>
        <p:pic>
          <p:nvPicPr>
            <p:cNvPr id="36" name="Graphic 35" descr="Heartbeat">
              <a:extLst>
                <a:ext uri="{FF2B5EF4-FFF2-40B4-BE49-F238E27FC236}">
                  <a16:creationId xmlns:a16="http://schemas.microsoft.com/office/drawing/2014/main" xmlns="" id="{A3B5E964-3BE5-EE8F-0B49-AD404EBDB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167813" y="2172231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Paper">
              <a:extLst>
                <a:ext uri="{FF2B5EF4-FFF2-40B4-BE49-F238E27FC236}">
                  <a16:creationId xmlns:a16="http://schemas.microsoft.com/office/drawing/2014/main" xmlns="" id="{E29ABFB9-87BA-0561-99B0-5AB6C432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839200" y="1752600"/>
              <a:ext cx="1584602" cy="158460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17AD21F-AED7-0DD9-439A-37328B74BEE0}"/>
              </a:ext>
            </a:extLst>
          </p:cNvPr>
          <p:cNvSpPr txBox="1"/>
          <p:nvPr/>
        </p:nvSpPr>
        <p:spPr>
          <a:xfrm>
            <a:off x="15482210" y="12075361"/>
            <a:ext cx="287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database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657CF7A-0758-DE97-93E0-6713068CDC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871" y="9484033"/>
            <a:ext cx="3628311" cy="36386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F67F7CF-4B2E-4DEF-01B8-60F4A19F992B}"/>
              </a:ext>
            </a:extLst>
          </p:cNvPr>
          <p:cNvSpPr txBox="1"/>
          <p:nvPr/>
        </p:nvSpPr>
        <p:spPr>
          <a:xfrm>
            <a:off x="17675393" y="10575382"/>
            <a:ext cx="171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view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42EBD32F-A084-425E-57DC-4E58AC8190BC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12460946" y="4657389"/>
            <a:ext cx="3691494" cy="1066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F0B107F-A538-3A0E-527D-386F29DE4623}"/>
              </a:ext>
            </a:extLst>
          </p:cNvPr>
          <p:cNvSpPr txBox="1"/>
          <p:nvPr/>
        </p:nvSpPr>
        <p:spPr>
          <a:xfrm>
            <a:off x="13032078" y="10449571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Simulate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EDDFA4ED-26CE-2F4F-BF6A-3262466B52EC}"/>
              </a:ext>
            </a:extLst>
          </p:cNvPr>
          <p:cNvCxnSpPr>
            <a:cxnSpLocks/>
            <a:stCxn id="26" idx="3"/>
            <a:endCxn id="37" idx="1"/>
          </p:cNvCxnSpPr>
          <p:nvPr/>
        </p:nvCxnSpPr>
        <p:spPr>
          <a:xfrm flipV="1">
            <a:off x="12532954" y="11254308"/>
            <a:ext cx="3475470" cy="384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FCD0554-2568-9593-0EF5-3E99E6CF06FA}"/>
              </a:ext>
            </a:extLst>
          </p:cNvPr>
          <p:cNvSpPr txBox="1"/>
          <p:nvPr/>
        </p:nvSpPr>
        <p:spPr>
          <a:xfrm>
            <a:off x="10611836" y="11889116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Netlist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E74D712-8657-C6DD-6854-1D14964DF4F9}"/>
              </a:ext>
            </a:extLst>
          </p:cNvPr>
          <p:cNvSpPr txBox="1"/>
          <p:nvPr/>
        </p:nvSpPr>
        <p:spPr>
          <a:xfrm>
            <a:off x="4852994" y="6147754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Xschem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2D634455-8F81-2828-1DF9-94232DE6AC44}"/>
              </a:ext>
            </a:extLst>
          </p:cNvPr>
          <p:cNvSpPr txBox="1"/>
          <p:nvPr/>
        </p:nvSpPr>
        <p:spPr>
          <a:xfrm>
            <a:off x="5258107" y="12586249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Magic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BA9F27E0-17DA-D475-7B76-B2359BD141A5}"/>
              </a:ext>
            </a:extLst>
          </p:cNvPr>
          <p:cNvSpPr txBox="1"/>
          <p:nvPr/>
        </p:nvSpPr>
        <p:spPr>
          <a:xfrm>
            <a:off x="12008145" y="4852307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Ngspice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8DAF8A83-8DBE-6096-B5A8-9808CB3F398A}"/>
              </a:ext>
            </a:extLst>
          </p:cNvPr>
          <p:cNvSpPr txBox="1"/>
          <p:nvPr/>
        </p:nvSpPr>
        <p:spPr>
          <a:xfrm>
            <a:off x="12277040" y="11577586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Ngspice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AE7F106-91C0-3C00-6BDF-48639C906C9E}"/>
              </a:ext>
            </a:extLst>
          </p:cNvPr>
          <p:cNvSpPr txBox="1"/>
          <p:nvPr/>
        </p:nvSpPr>
        <p:spPr>
          <a:xfrm>
            <a:off x="19531006" y="6358756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Gaw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36950081-2C83-EBFB-FB08-427DFE9D2ED7}"/>
              </a:ext>
            </a:extLst>
          </p:cNvPr>
          <p:cNvCxnSpPr>
            <a:cxnSpLocks/>
          </p:cNvCxnSpPr>
          <p:nvPr/>
        </p:nvCxnSpPr>
        <p:spPr>
          <a:xfrm flipV="1">
            <a:off x="17427217" y="4610073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FBA7BDBC-4356-897D-A5E3-8231102FFD11}"/>
              </a:ext>
            </a:extLst>
          </p:cNvPr>
          <p:cNvCxnSpPr>
            <a:cxnSpLocks/>
          </p:cNvCxnSpPr>
          <p:nvPr/>
        </p:nvCxnSpPr>
        <p:spPr>
          <a:xfrm flipV="1">
            <a:off x="17445873" y="11292791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5351B3F-0F8D-01D1-A46B-DC2D8531933E}"/>
              </a:ext>
            </a:extLst>
          </p:cNvPr>
          <p:cNvSpPr txBox="1"/>
          <p:nvPr/>
        </p:nvSpPr>
        <p:spPr>
          <a:xfrm>
            <a:off x="19531006" y="8660939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Gaw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7A129520-AF84-44E8-B6B9-E74486666F7C}"/>
              </a:ext>
            </a:extLst>
          </p:cNvPr>
          <p:cNvSpPr txBox="1"/>
          <p:nvPr/>
        </p:nvSpPr>
        <p:spPr>
          <a:xfrm>
            <a:off x="19035210" y="7350844"/>
            <a:ext cx="500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Evaluation &amp; debugging</a:t>
            </a:r>
          </a:p>
        </p:txBody>
      </p:sp>
    </p:spTree>
    <p:extLst>
      <p:ext uri="{BB962C8B-B14F-4D97-AF65-F5344CB8AC3E}">
        <p14:creationId xmlns:p14="http://schemas.microsoft.com/office/powerpoint/2010/main" val="12961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3A7E90F-034F-3AE1-5A9E-3F5345467EA3}"/>
              </a:ext>
            </a:extLst>
          </p:cNvPr>
          <p:cNvSpPr/>
          <p:nvPr/>
        </p:nvSpPr>
        <p:spPr bwMode="auto">
          <a:xfrm>
            <a:off x="-4137" y="12273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Meet-up #1   Agenda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6A5B7325-9E61-11A2-3FB6-B8CB35447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840" y="4065786"/>
            <a:ext cx="21674408" cy="8264822"/>
          </a:xfrm>
        </p:spPr>
        <p:txBody>
          <a:bodyPr/>
          <a:lstStyle/>
          <a:p>
            <a:r>
              <a:rPr lang="en-US" sz="3600" dirty="0" smtClean="0"/>
              <a:t>9.00-9.15</a:t>
            </a:r>
            <a:r>
              <a:rPr lang="en-US" sz="3600" dirty="0"/>
              <a:t>: Welcome &amp; </a:t>
            </a:r>
            <a:r>
              <a:rPr lang="en-US" sz="3600" dirty="0" smtClean="0"/>
              <a:t>  </a:t>
            </a:r>
            <a:r>
              <a:rPr lang="en-US" sz="3600" dirty="0" smtClean="0"/>
              <a:t>Today´s  agenda ( </a:t>
            </a:r>
            <a:r>
              <a:rPr lang="en-US" sz="3600" dirty="0" smtClean="0"/>
              <a:t>Sergio </a:t>
            </a:r>
            <a:r>
              <a:rPr lang="en-US" sz="3600" dirty="0" err="1" smtClean="0"/>
              <a:t>Bampi</a:t>
            </a:r>
            <a:r>
              <a:rPr lang="en-US" sz="3600" dirty="0" smtClean="0"/>
              <a:t> </a:t>
            </a:r>
            <a:r>
              <a:rPr lang="en-US" sz="3600" dirty="0" smtClean="0"/>
              <a:t> &amp; Jorge Marin, Team leads)</a:t>
            </a:r>
            <a:endParaRPr lang="en-US" sz="3600" dirty="0" smtClean="0"/>
          </a:p>
          <a:p>
            <a:pPr algn="l"/>
            <a:r>
              <a:rPr lang="en-US" sz="3600" dirty="0" smtClean="0"/>
              <a:t>9:15-10:15</a:t>
            </a:r>
            <a:r>
              <a:rPr lang="en-US" sz="3600" dirty="0" smtClean="0"/>
              <a:t>:  </a:t>
            </a:r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Introduction to  the Analog Design Flow</a:t>
            </a:r>
            <a:r>
              <a:rPr lang="en-US" sz="3600" dirty="0" smtClean="0"/>
              <a:t>" </a:t>
            </a:r>
            <a:endParaRPr lang="en-US" sz="3600" dirty="0" smtClean="0"/>
          </a:p>
          <a:p>
            <a:r>
              <a:rPr lang="en-US" sz="3600" dirty="0" smtClean="0"/>
              <a:t>			by </a:t>
            </a:r>
            <a:r>
              <a:rPr lang="pt-BR" sz="3600" dirty="0" smtClean="0">
                <a:solidFill>
                  <a:srgbClr val="FF0000"/>
                </a:solidFill>
              </a:rPr>
              <a:t>Jorge Marin </a:t>
            </a:r>
            <a:r>
              <a:rPr lang="en-US" sz="3600" dirty="0" smtClean="0"/>
              <a:t> (Univ. F. S. M. , Chile) and  </a:t>
            </a:r>
            <a:r>
              <a:rPr lang="en-US" sz="3600" dirty="0" smtClean="0">
                <a:solidFill>
                  <a:srgbClr val="FF0000"/>
                </a:solidFill>
              </a:rPr>
              <a:t>Alfonso Cortez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smtClean="0"/>
              <a:t>10:15-10:30</a:t>
            </a:r>
            <a:r>
              <a:rPr lang="en-US" sz="3600" dirty="0" smtClean="0"/>
              <a:t>  </a:t>
            </a:r>
            <a:r>
              <a:rPr lang="en-US" sz="3600" dirty="0" smtClean="0"/>
              <a:t>	Q&amp;A  and Suggestions by all mentors</a:t>
            </a:r>
            <a:endParaRPr lang="en-US" sz="3600" dirty="0"/>
          </a:p>
          <a:p>
            <a:r>
              <a:rPr lang="en-US" sz="3600" dirty="0" smtClean="0"/>
              <a:t>10:30      : </a:t>
            </a:r>
            <a:r>
              <a:rPr lang="en-US" sz="3600" dirty="0" smtClean="0"/>
              <a:t>Adjourn </a:t>
            </a:r>
            <a:endParaRPr lang="en-US" sz="36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93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C58F3A13-79A8-5114-F961-93CC04DED6D3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46E532-890A-3F69-2EA6-48D7703E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Design flow: RTL-to-GDS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C16783E-88EC-52E4-EF5D-5F657BC5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60" y="3257600"/>
            <a:ext cx="13968253" cy="98920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677238-BB2F-10E1-49BA-75FA542554C1}"/>
              </a:ext>
            </a:extLst>
          </p:cNvPr>
          <p:cNvSpPr txBox="1"/>
          <p:nvPr/>
        </p:nvSpPr>
        <p:spPr>
          <a:xfrm>
            <a:off x="2115963" y="3727479"/>
            <a:ext cx="8177881" cy="831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</a:rPr>
              <a:t>Tool used: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Yosys</a:t>
            </a:r>
            <a:r>
              <a:rPr lang="en-US" sz="4000" dirty="0">
                <a:solidFill>
                  <a:schemeClr val="tx1"/>
                </a:solidFill>
              </a:rPr>
              <a:t>: synthesis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OpenSTA</a:t>
            </a:r>
            <a:r>
              <a:rPr lang="en-US" sz="4000" dirty="0">
                <a:solidFill>
                  <a:schemeClr val="tx1"/>
                </a:solidFill>
              </a:rPr>
              <a:t>: timing analysis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Fault: DFT (on-going)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OpenRoad</a:t>
            </a:r>
            <a:r>
              <a:rPr lang="en-US" sz="4000" dirty="0">
                <a:solidFill>
                  <a:schemeClr val="tx1"/>
                </a:solidFill>
              </a:rPr>
              <a:t>: Backend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Magic/</a:t>
            </a:r>
            <a:r>
              <a:rPr lang="en-US" sz="4000" dirty="0" err="1">
                <a:solidFill>
                  <a:schemeClr val="tx1"/>
                </a:solidFill>
              </a:rPr>
              <a:t>Klayout</a:t>
            </a:r>
            <a:r>
              <a:rPr lang="en-US" sz="4000" dirty="0">
                <a:solidFill>
                  <a:schemeClr val="tx1"/>
                </a:solidFill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Layout manipulation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Debugging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Netgen</a:t>
            </a:r>
            <a:r>
              <a:rPr lang="en-US" sz="4000" dirty="0">
                <a:solidFill>
                  <a:schemeClr val="tx1"/>
                </a:solidFill>
              </a:rPr>
              <a:t>: LVS</a:t>
            </a:r>
          </a:p>
        </p:txBody>
      </p:sp>
    </p:spTree>
    <p:extLst>
      <p:ext uri="{BB962C8B-B14F-4D97-AF65-F5344CB8AC3E}">
        <p14:creationId xmlns:p14="http://schemas.microsoft.com/office/powerpoint/2010/main" val="1028454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9CC54799-DB53-A752-9577-50573B64510E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17184-F963-3931-0D86-E56B31EA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MPW/Chip Ignite design focus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6D3E7B-8309-C0FB-D47B-385BD12BC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296" r="835" b="14570"/>
          <a:stretch/>
        </p:blipFill>
        <p:spPr>
          <a:xfrm>
            <a:off x="19264910" y="3041576"/>
            <a:ext cx="4808410" cy="687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CF3C93-7316-2CB7-E5C0-806E29CB9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3150" r="42102" b="18504"/>
          <a:stretch/>
        </p:blipFill>
        <p:spPr>
          <a:xfrm>
            <a:off x="12415091" y="3173937"/>
            <a:ext cx="4568646" cy="6610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1C60EBA-E05D-6E81-E8EE-C4F172C0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09" y="4615857"/>
            <a:ext cx="3234603" cy="3239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F1C0FC-BB1D-2406-61BA-0B635C432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7553" r="80206" b="39172"/>
          <a:stretch/>
        </p:blipFill>
        <p:spPr>
          <a:xfrm>
            <a:off x="6387384" y="3462886"/>
            <a:ext cx="3746535" cy="43924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3BEA5BA-35AF-493C-46FE-F616BFB8F205}"/>
              </a:ext>
            </a:extLst>
          </p:cNvPr>
          <p:cNvSpPr txBox="1"/>
          <p:nvPr/>
        </p:nvSpPr>
        <p:spPr>
          <a:xfrm>
            <a:off x="670720" y="8289731"/>
            <a:ext cx="34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Your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310880-5A2C-CFC7-C5CF-6A6DA6EB0D35}"/>
              </a:ext>
            </a:extLst>
          </p:cNvPr>
          <p:cNvSpPr txBox="1"/>
          <p:nvPr/>
        </p:nvSpPr>
        <p:spPr>
          <a:xfrm>
            <a:off x="5874249" y="8253375"/>
            <a:ext cx="5400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Caravel user project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Wrapper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D1EC8EE-FA7A-EB03-F87A-BE3C927C9FD0}"/>
              </a:ext>
            </a:extLst>
          </p:cNvPr>
          <p:cNvSpPr txBox="1"/>
          <p:nvPr/>
        </p:nvSpPr>
        <p:spPr>
          <a:xfrm>
            <a:off x="11999286" y="9875648"/>
            <a:ext cx="54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Caravel test harness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2FEFD33-F67E-3EED-81AA-F8C51834BC58}"/>
              </a:ext>
            </a:extLst>
          </p:cNvPr>
          <p:cNvSpPr txBox="1"/>
          <p:nvPr/>
        </p:nvSpPr>
        <p:spPr>
          <a:xfrm>
            <a:off x="18704234" y="9875647"/>
            <a:ext cx="54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Integrated Chip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xmlns="" id="{35C3CDCB-2DE5-5FC9-E9B9-AED36CF0CF9B}"/>
              </a:ext>
            </a:extLst>
          </p:cNvPr>
          <p:cNvCxnSpPr>
            <a:cxnSpLocks/>
          </p:cNvCxnSpPr>
          <p:nvPr/>
        </p:nvCxnSpPr>
        <p:spPr bwMode="auto">
          <a:xfrm flipV="1">
            <a:off x="4084917" y="5065715"/>
            <a:ext cx="3642587" cy="1214222"/>
          </a:xfrm>
          <a:prstGeom prst="curvedConnector3">
            <a:avLst>
              <a:gd name="adj1" fmla="val 50000"/>
            </a:avLst>
          </a:prstGeom>
          <a:ln w="127000"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Plus Sign 30">
            <a:extLst>
              <a:ext uri="{FF2B5EF4-FFF2-40B4-BE49-F238E27FC236}">
                <a16:creationId xmlns:a16="http://schemas.microsoft.com/office/drawing/2014/main" xmlns="" id="{3E719495-EA21-CC81-993A-3E525C3BC4A8}"/>
              </a:ext>
            </a:extLst>
          </p:cNvPr>
          <p:cNvSpPr/>
          <p:nvPr/>
        </p:nvSpPr>
        <p:spPr bwMode="auto">
          <a:xfrm>
            <a:off x="10446583" y="5192466"/>
            <a:ext cx="1314156" cy="1032729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2" name="Equals 31">
            <a:extLst>
              <a:ext uri="{FF2B5EF4-FFF2-40B4-BE49-F238E27FC236}">
                <a16:creationId xmlns:a16="http://schemas.microsoft.com/office/drawing/2014/main" xmlns="" id="{1A3679B5-1012-0E49-06FC-5DBEE4EFA662}"/>
              </a:ext>
            </a:extLst>
          </p:cNvPr>
          <p:cNvSpPr/>
          <p:nvPr/>
        </p:nvSpPr>
        <p:spPr bwMode="auto">
          <a:xfrm>
            <a:off x="17544413" y="5265395"/>
            <a:ext cx="1304692" cy="1014542"/>
          </a:xfrm>
          <a:prstGeom prst="mathEqua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32A6BDA-ADC4-1EA5-92FB-EA4E64D694A3}"/>
              </a:ext>
            </a:extLst>
          </p:cNvPr>
          <p:cNvGrpSpPr/>
          <p:nvPr/>
        </p:nvGrpSpPr>
        <p:grpSpPr>
          <a:xfrm>
            <a:off x="329458" y="9258163"/>
            <a:ext cx="24602259" cy="4296581"/>
            <a:chOff x="-382399" y="6996996"/>
            <a:chExt cx="24602259" cy="429658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DE4C6A2-43E2-16F4-45C3-924D2EF1B8B5}"/>
                </a:ext>
              </a:extLst>
            </p:cNvPr>
            <p:cNvSpPr txBox="1"/>
            <p:nvPr/>
          </p:nvSpPr>
          <p:spPr>
            <a:xfrm>
              <a:off x="-382399" y="6996996"/>
              <a:ext cx="54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/>
                  </a:solidFill>
                </a:rPr>
                <a:t>Harden your design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3E7B056-4CBB-598B-82A0-27BEB8B12741}"/>
                </a:ext>
              </a:extLst>
            </p:cNvPr>
            <p:cNvSpPr txBox="1"/>
            <p:nvPr/>
          </p:nvSpPr>
          <p:spPr>
            <a:xfrm>
              <a:off x="4035530" y="7820069"/>
              <a:ext cx="6690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/>
                  </a:solidFill>
                </a:rPr>
                <a:t>Integrate your design into user project wrapper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959308-2072-A958-FDC9-B72FD824C42C}"/>
                </a:ext>
              </a:extLst>
            </p:cNvPr>
            <p:cNvSpPr txBox="1"/>
            <p:nvPr/>
          </p:nvSpPr>
          <p:spPr>
            <a:xfrm>
              <a:off x="10139516" y="8664763"/>
              <a:ext cx="76960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Run STA &amp;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precheck scripts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4B06B1E-C04F-E733-0C0E-9EAE7C9B17AD}"/>
                </a:ext>
              </a:extLst>
            </p:cNvPr>
            <p:cNvSpPr txBox="1"/>
            <p:nvPr/>
          </p:nvSpPr>
          <p:spPr>
            <a:xfrm>
              <a:off x="16982602" y="9354585"/>
              <a:ext cx="72372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Submit your design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&amp; run </a:t>
              </a:r>
              <a:r>
                <a:rPr lang="en-US" sz="4000" dirty="0" err="1">
                  <a:solidFill>
                    <a:schemeClr val="tx1"/>
                  </a:solidFill>
                </a:rPr>
                <a:t>tapeout</a:t>
              </a:r>
              <a:r>
                <a:rPr lang="en-US" sz="4000" dirty="0">
                  <a:solidFill>
                    <a:schemeClr val="tx1"/>
                  </a:solidFill>
                </a:rPr>
                <a:t> jobs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(</a:t>
              </a:r>
              <a:r>
                <a:rPr lang="en-US" sz="4000" dirty="0" err="1">
                  <a:solidFill>
                    <a:schemeClr val="tx1"/>
                  </a:solidFill>
                </a:rPr>
                <a:t>Efabless</a:t>
              </a:r>
              <a:r>
                <a:rPr lang="en-US" sz="4000" dirty="0">
                  <a:solidFill>
                    <a:schemeClr val="tx1"/>
                  </a:solidFill>
                </a:rPr>
                <a:t> server)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xmlns="" id="{5B23BA96-C545-AD76-4AE9-DB906660A8F2}"/>
                </a:ext>
              </a:extLst>
            </p:cNvPr>
            <p:cNvSpPr/>
            <p:nvPr/>
          </p:nvSpPr>
          <p:spPr bwMode="auto">
            <a:xfrm rot="1497992">
              <a:off x="2279911" y="7831207"/>
              <a:ext cx="1593705" cy="60461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xmlns="" id="{EA47C54B-FA5B-C6B1-A730-57E021D4EC29}"/>
                </a:ext>
              </a:extLst>
            </p:cNvPr>
            <p:cNvSpPr/>
            <p:nvPr/>
          </p:nvSpPr>
          <p:spPr bwMode="auto">
            <a:xfrm rot="733579">
              <a:off x="10710597" y="8725183"/>
              <a:ext cx="1579919" cy="467409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xmlns="" id="{97357720-42E4-55BB-46B5-1AA6304DFB44}"/>
                </a:ext>
              </a:extLst>
            </p:cNvPr>
            <p:cNvSpPr/>
            <p:nvPr/>
          </p:nvSpPr>
          <p:spPr bwMode="auto">
            <a:xfrm rot="557164">
              <a:off x="16281764" y="9395289"/>
              <a:ext cx="1612600" cy="54727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16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46EF60EA-27AB-56E4-FDF5-BD83F3C1C0DB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9EF7D9A-8BB4-2262-2C27-6F1C01DA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305272"/>
            <a:ext cx="19504148" cy="2178050"/>
          </a:xfrm>
        </p:spPr>
        <p:txBody>
          <a:bodyPr/>
          <a:lstStyle/>
          <a:p>
            <a:r>
              <a:rPr lang="en-US" dirty="0"/>
              <a:t>Course outline &amp; learning path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F6529D3-6E03-396E-AFC4-76A1359DFAD4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 flipH="1">
            <a:off x="12002455" y="1745432"/>
            <a:ext cx="17300" cy="11638234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FF00"/>
            </a:solidFill>
            <a:prstDash val="sysDot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079920-4FBF-2440-E308-0713CCF38AA9}"/>
              </a:ext>
            </a:extLst>
          </p:cNvPr>
          <p:cNvSpPr/>
          <p:nvPr/>
        </p:nvSpPr>
        <p:spPr>
          <a:xfrm>
            <a:off x="8589850" y="2393504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1. Course introduction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F289C7-CF6E-4AA8-61B1-6F88E03F6197}"/>
              </a:ext>
            </a:extLst>
          </p:cNvPr>
          <p:cNvSpPr/>
          <p:nvPr/>
        </p:nvSpPr>
        <p:spPr>
          <a:xfrm>
            <a:off x="8589850" y="3886954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 Tool installation &amp; env setup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9BC662-5708-B282-33C9-F27357E27FAD}"/>
              </a:ext>
            </a:extLst>
          </p:cNvPr>
          <p:cNvSpPr/>
          <p:nvPr/>
        </p:nvSpPr>
        <p:spPr>
          <a:xfrm>
            <a:off x="681064" y="5255455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2.1 Digital design tools using docker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A949F6-1F1A-B942-EAC5-336635DEE432}"/>
              </a:ext>
            </a:extLst>
          </p:cNvPr>
          <p:cNvSpPr/>
          <p:nvPr/>
        </p:nvSpPr>
        <p:spPr>
          <a:xfrm>
            <a:off x="16339070" y="5310002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2.2/2.3 AMS design tools on Docker/</a:t>
            </a:r>
            <a:r>
              <a:rPr lang="en-US" sz="3200" dirty="0" err="1">
                <a:solidFill>
                  <a:schemeClr val="bg1"/>
                </a:solidFill>
              </a:rPr>
              <a:t>conda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AF37C7-4E17-84A0-7137-6F9C0886E205}"/>
              </a:ext>
            </a:extLst>
          </p:cNvPr>
          <p:cNvSpPr/>
          <p:nvPr/>
        </p:nvSpPr>
        <p:spPr>
          <a:xfrm>
            <a:off x="670720" y="6947119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4. Digital Design flow with Opensource tools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377F705-8D84-68E7-0B90-911593039B34}"/>
              </a:ext>
            </a:extLst>
          </p:cNvPr>
          <p:cNvSpPr/>
          <p:nvPr/>
        </p:nvSpPr>
        <p:spPr>
          <a:xfrm>
            <a:off x="670720" y="8585843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5. Functional verification (with Caravel)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E6A1C3-A041-116D-091B-7A9B76F6B77B}"/>
              </a:ext>
            </a:extLst>
          </p:cNvPr>
          <p:cNvSpPr/>
          <p:nvPr/>
        </p:nvSpPr>
        <p:spPr>
          <a:xfrm>
            <a:off x="8557058" y="9737971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6. Preparing design for </a:t>
            </a:r>
            <a:r>
              <a:rPr lang="en-US" sz="3200" dirty="0" err="1">
                <a:solidFill>
                  <a:schemeClr val="bg1"/>
                </a:solidFill>
              </a:rPr>
              <a:t>Tapeout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27571A-3635-9675-6D08-638C6A0E2B4D}"/>
              </a:ext>
            </a:extLst>
          </p:cNvPr>
          <p:cNvSpPr/>
          <p:nvPr/>
        </p:nvSpPr>
        <p:spPr>
          <a:xfrm>
            <a:off x="8557058" y="11394155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7. Design examples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46BE32FB-091B-FE47-8A95-6900FF9E2B44}"/>
              </a:ext>
            </a:extLst>
          </p:cNvPr>
          <p:cNvSpPr/>
          <p:nvPr/>
        </p:nvSpPr>
        <p:spPr bwMode="auto">
          <a:xfrm>
            <a:off x="1713960" y="2024883"/>
            <a:ext cx="5511766" cy="10770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rPr>
              <a:t>Digital Design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6E60FD9-41EB-F90B-BA7A-CCA9C7CDC2EF}"/>
              </a:ext>
            </a:extLst>
          </p:cNvPr>
          <p:cNvSpPr/>
          <p:nvPr/>
        </p:nvSpPr>
        <p:spPr bwMode="auto">
          <a:xfrm>
            <a:off x="17013092" y="1944774"/>
            <a:ext cx="5511766" cy="10770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rPr>
              <a:t>Analog Design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926E4FE-43CF-2B3B-2A36-76B39EEBBDAD}"/>
              </a:ext>
            </a:extLst>
          </p:cNvPr>
          <p:cNvSpPr/>
          <p:nvPr/>
        </p:nvSpPr>
        <p:spPr>
          <a:xfrm>
            <a:off x="16339070" y="7001667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3. Analog design flow with Opensource tools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206394F2-CF43-56E1-BC33-4620FFADEA53}"/>
              </a:ext>
            </a:extLst>
          </p:cNvPr>
          <p:cNvSpPr/>
          <p:nvPr/>
        </p:nvSpPr>
        <p:spPr bwMode="auto">
          <a:xfrm rot="9769543">
            <a:off x="6312070" y="4339417"/>
            <a:ext cx="2192917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742FE2CA-2496-FAC6-F7BA-ED7BFF23E54B}"/>
              </a:ext>
            </a:extLst>
          </p:cNvPr>
          <p:cNvSpPr/>
          <p:nvPr/>
        </p:nvSpPr>
        <p:spPr bwMode="auto">
          <a:xfrm rot="1038522">
            <a:off x="15710995" y="4411495"/>
            <a:ext cx="2192917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xmlns="" id="{CD6D76EF-A502-C567-5BD5-41674E8BD723}"/>
              </a:ext>
            </a:extLst>
          </p:cNvPr>
          <p:cNvSpPr/>
          <p:nvPr/>
        </p:nvSpPr>
        <p:spPr bwMode="auto">
          <a:xfrm>
            <a:off x="4100625" y="6497960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xmlns="" id="{031C0476-7234-9330-806F-8860952E8610}"/>
              </a:ext>
            </a:extLst>
          </p:cNvPr>
          <p:cNvSpPr/>
          <p:nvPr/>
        </p:nvSpPr>
        <p:spPr bwMode="auto">
          <a:xfrm>
            <a:off x="4100624" y="8162244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xmlns="" id="{707DFCDA-C9A4-ABA4-45E6-77165A57896D}"/>
              </a:ext>
            </a:extLst>
          </p:cNvPr>
          <p:cNvSpPr/>
          <p:nvPr/>
        </p:nvSpPr>
        <p:spPr bwMode="auto">
          <a:xfrm>
            <a:off x="19429039" y="6544160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D70182EA-6238-0B84-E01D-8AF0DFA4C25E}"/>
              </a:ext>
            </a:extLst>
          </p:cNvPr>
          <p:cNvSpPr/>
          <p:nvPr/>
        </p:nvSpPr>
        <p:spPr bwMode="auto">
          <a:xfrm rot="609591">
            <a:off x="5927864" y="9799555"/>
            <a:ext cx="2623530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xmlns="" id="{0EF2F7B9-9CA0-E09C-690F-93C3B2D9915E}"/>
              </a:ext>
            </a:extLst>
          </p:cNvPr>
          <p:cNvSpPr/>
          <p:nvPr/>
        </p:nvSpPr>
        <p:spPr bwMode="auto">
          <a:xfrm rot="9141742">
            <a:off x="15512638" y="9058457"/>
            <a:ext cx="4361623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xmlns="" id="{EA801276-484F-8C5B-6265-F82EEBCB76F3}"/>
              </a:ext>
            </a:extLst>
          </p:cNvPr>
          <p:cNvSpPr/>
          <p:nvPr/>
        </p:nvSpPr>
        <p:spPr bwMode="auto">
          <a:xfrm>
            <a:off x="11822781" y="10962456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93C0BC4-80A1-BFCB-2DEC-F5B8370592F1}"/>
              </a:ext>
            </a:extLst>
          </p:cNvPr>
          <p:cNvSpPr/>
          <p:nvPr/>
        </p:nvSpPr>
        <p:spPr>
          <a:xfrm>
            <a:off x="702789" y="12173171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7.1 Basic digital design with Caravel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7.6 </a:t>
            </a:r>
            <a:r>
              <a:rPr lang="en-US" sz="3200" dirty="0" err="1">
                <a:solidFill>
                  <a:schemeClr val="bg1"/>
                </a:solidFill>
              </a:rPr>
              <a:t>OpenRAM</a:t>
            </a:r>
            <a:r>
              <a:rPr lang="en-US" sz="3200" dirty="0">
                <a:solidFill>
                  <a:schemeClr val="bg1"/>
                </a:solidFill>
              </a:rPr>
              <a:t> compiler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1F7221-3B2A-7CB0-11F6-99D2F0AB7692}"/>
              </a:ext>
            </a:extLst>
          </p:cNvPr>
          <p:cNvSpPr/>
          <p:nvPr/>
        </p:nvSpPr>
        <p:spPr>
          <a:xfrm>
            <a:off x="16339070" y="11420531"/>
            <a:ext cx="7555634" cy="1990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7.2 Comparator (design &amp; simulation)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7.3 Operational Amplifier (Layout)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7.4 Layout techniques in Magic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xmlns="" id="{98D36739-6C6B-7FAC-B870-250AAA4CCBE3}"/>
              </a:ext>
            </a:extLst>
          </p:cNvPr>
          <p:cNvSpPr/>
          <p:nvPr/>
        </p:nvSpPr>
        <p:spPr bwMode="auto">
          <a:xfrm rot="9769543">
            <a:off x="7583143" y="11999210"/>
            <a:ext cx="935711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xmlns="" id="{9DE88807-64A2-0E9F-0247-4437C3323A6C}"/>
              </a:ext>
            </a:extLst>
          </p:cNvPr>
          <p:cNvSpPr/>
          <p:nvPr/>
        </p:nvSpPr>
        <p:spPr bwMode="auto">
          <a:xfrm rot="1452411">
            <a:off x="15549273" y="12182720"/>
            <a:ext cx="828661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11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D6915F39-E90D-7DD1-F615-EFEBAF60857C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019192-00E1-F4F4-023B-A0C707D5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848" y="733982"/>
            <a:ext cx="19504148" cy="2178050"/>
          </a:xfrm>
        </p:spPr>
        <p:txBody>
          <a:bodyPr/>
          <a:lstStyle/>
          <a:p>
            <a:r>
              <a:rPr lang="en-US" dirty="0" smtClean="0"/>
              <a:t>UNIC-CASS</a:t>
            </a:r>
            <a:br>
              <a:rPr lang="en-US" dirty="0" smtClean="0"/>
            </a:br>
            <a:r>
              <a:rPr lang="en-US" dirty="0" smtClean="0"/>
              <a:t>Lecture </a:t>
            </a:r>
            <a:r>
              <a:rPr lang="en-US" dirty="0"/>
              <a:t>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4DAB00-4280-A010-4CBF-ACDCC0284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Each lesson contains (either or both):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/>
              <a:t>Lecture videos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000" dirty="0"/>
              <a:t>Cultivated from the public source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000" dirty="0"/>
              <a:t>Demonstrate the ideas &amp; steps to execute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Lecturer notes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000" dirty="0"/>
              <a:t>Updated materials with current design flows &amp; tools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r>
              <a:rPr lang="en-US" sz="4800" dirty="0">
                <a:solidFill>
                  <a:schemeClr val="tx1">
                    <a:lumMod val="90000"/>
                  </a:schemeClr>
                </a:solidFill>
              </a:rPr>
              <a:t>⇒</a:t>
            </a:r>
            <a:r>
              <a:rPr lang="en-US" sz="4400" dirty="0">
                <a:solidFill>
                  <a:schemeClr val="tx1">
                    <a:lumMod val="90000"/>
                  </a:schemeClr>
                </a:solidFill>
              </a:rPr>
              <a:t>Linking among methodologies, design flows and tools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565FA4E-4729-912C-BB39-A3B24CE9A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808" y="1639550"/>
            <a:ext cx="4412851" cy="24688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850B400-D755-BD3B-530C-2B8C11BD6131}"/>
              </a:ext>
            </a:extLst>
          </p:cNvPr>
          <p:cNvGrpSpPr>
            <a:grpSpLocks noChangeAspect="1"/>
          </p:cNvGrpSpPr>
          <p:nvPr/>
        </p:nvGrpSpPr>
        <p:grpSpPr>
          <a:xfrm>
            <a:off x="19464808" y="9233184"/>
            <a:ext cx="4421024" cy="2468880"/>
            <a:chOff x="9296058" y="7103743"/>
            <a:chExt cx="9284022" cy="51845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62F8CDA-4259-DBC5-D09B-A1C604C9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814" y="7399528"/>
              <a:ext cx="6940641" cy="464304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270C2A2-B0A4-2DEF-55EC-1CC0925A9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1" t="27341" r="8993" b="27299"/>
            <a:stretch/>
          </p:blipFill>
          <p:spPr>
            <a:xfrm>
              <a:off x="9296058" y="7103743"/>
              <a:ext cx="9284022" cy="5184576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AE5F3E1-C499-3187-EA0C-E77F1CBD5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269" y="1638242"/>
            <a:ext cx="4419331" cy="2468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E76814B-F35D-F378-3107-6793BF3A8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975" y="4124954"/>
            <a:ext cx="4563687" cy="246888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301D74E-7B50-1DE0-48BD-B50774978F5E}"/>
              </a:ext>
            </a:extLst>
          </p:cNvPr>
          <p:cNvGrpSpPr>
            <a:grpSpLocks noChangeAspect="1"/>
          </p:cNvGrpSpPr>
          <p:nvPr/>
        </p:nvGrpSpPr>
        <p:grpSpPr>
          <a:xfrm>
            <a:off x="14323707" y="4370864"/>
            <a:ext cx="4421021" cy="2468880"/>
            <a:chOff x="10275025" y="7274416"/>
            <a:chExt cx="9284022" cy="518457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E9813176-17A5-3742-6F09-43A70232A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214" y="7506072"/>
              <a:ext cx="8248530" cy="466888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8C1F21AF-F06E-3192-E011-9EEDDB2C4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1" t="27341" r="8993" b="27299"/>
            <a:stretch/>
          </p:blipFill>
          <p:spPr>
            <a:xfrm>
              <a:off x="10275025" y="7274416"/>
              <a:ext cx="9284022" cy="518457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5F41023D-74C7-06E9-724A-7744A42EE7A7}"/>
              </a:ext>
            </a:extLst>
          </p:cNvPr>
          <p:cNvGrpSpPr>
            <a:grpSpLocks noChangeAspect="1"/>
          </p:cNvGrpSpPr>
          <p:nvPr/>
        </p:nvGrpSpPr>
        <p:grpSpPr>
          <a:xfrm>
            <a:off x="19464808" y="6568888"/>
            <a:ext cx="4421024" cy="2468880"/>
            <a:chOff x="5044074" y="6425952"/>
            <a:chExt cx="9284022" cy="518457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7D6B410F-B317-7CFF-1382-D0048CD9F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336" y="6743391"/>
              <a:ext cx="6873217" cy="455663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A1D920E6-5184-8CED-01AC-C2F641AA2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1" t="27341" r="8993" b="27299"/>
            <a:stretch/>
          </p:blipFill>
          <p:spPr>
            <a:xfrm>
              <a:off x="5044074" y="6425952"/>
              <a:ext cx="9284022" cy="5184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918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DD3553A7-024E-83E9-644A-5E1665C12458}"/>
              </a:ext>
            </a:extLst>
          </p:cNvPr>
          <p:cNvSpPr/>
          <p:nvPr/>
        </p:nvSpPr>
        <p:spPr bwMode="auto">
          <a:xfrm>
            <a:off x="526704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1673424"/>
            <a:ext cx="21232340" cy="5256584"/>
          </a:xfrm>
        </p:spPr>
        <p:txBody>
          <a:bodyPr/>
          <a:lstStyle/>
          <a:p>
            <a:r>
              <a:rPr lang="en-US" dirty="0"/>
              <a:t>UNIC-CASS </a:t>
            </a:r>
            <a:r>
              <a:rPr lang="en-US" dirty="0" smtClean="0"/>
              <a:t> thanks to: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8000" dirty="0" smtClean="0"/>
              <a:t>Molly </a:t>
            </a:r>
            <a:r>
              <a:rPr lang="en-US" sz="8000" dirty="0" err="1" smtClean="0"/>
              <a:t>Brackin</a:t>
            </a:r>
            <a:r>
              <a:rPr lang="en-US" sz="8000" dirty="0" smtClean="0"/>
              <a:t> at Conference Catalysts  for</a:t>
            </a:r>
            <a:br>
              <a:rPr lang="en-US" sz="8000" dirty="0" smtClean="0"/>
            </a:br>
            <a:r>
              <a:rPr lang="en-US" sz="8000" dirty="0" smtClean="0"/>
              <a:t>her </a:t>
            </a:r>
            <a:r>
              <a:rPr lang="en-US" sz="8000" dirty="0" smtClean="0"/>
              <a:t>support</a:t>
            </a:r>
            <a:br>
              <a:rPr lang="en-US" sz="8000" dirty="0" smtClean="0"/>
            </a:b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 smtClean="0"/>
              <a:t>All previous mentoring sessions are at the</a:t>
            </a:r>
            <a:br>
              <a:rPr lang="en-US" sz="8000" dirty="0" smtClean="0"/>
            </a:br>
            <a:r>
              <a:rPr lang="en-US" sz="8000" dirty="0"/>
              <a:t>UNIC-CASS homepage</a:t>
            </a:r>
            <a:br>
              <a:rPr lang="en-US" sz="8000" dirty="0"/>
            </a:br>
            <a:r>
              <a:rPr lang="en-US" sz="6000" dirty="0"/>
              <a:t>https://ieee-cas.org/universalization-ic-design-cass-unic-cass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520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Program Overview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85724E72-024E-C514-0ABF-43504257667D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Universalization in IC Design by CASS</a:t>
            </a:r>
            <a:br>
              <a:rPr lang="en-US" dirty="0"/>
            </a:br>
            <a:r>
              <a:rPr lang="en-US" dirty="0"/>
              <a:t>(UNIC-CASS)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C0A70B-C0A7-44A4-46F5-455D8E572A14}"/>
              </a:ext>
            </a:extLst>
          </p:cNvPr>
          <p:cNvSpPr txBox="1"/>
          <p:nvPr/>
        </p:nvSpPr>
        <p:spPr>
          <a:xfrm>
            <a:off x="0" y="12959516"/>
            <a:ext cx="2438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Material available in GitHub ( </a:t>
            </a:r>
            <a:r>
              <a:rPr lang="es-ES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github.com/unic-cass</a:t>
            </a:r>
            <a:r>
              <a:rPr lang="es-ES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), slack channel (</a:t>
            </a:r>
            <a:r>
              <a:rPr lang="en-US" sz="2800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4"/>
              </a:rPr>
              <a:t>https://unic-cass.slack.com/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), CASS Microlearning (</a:t>
            </a:r>
            <a:r>
              <a:rPr lang="en-US" sz="2800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5"/>
              </a:rPr>
              <a:t>https://</a:t>
            </a:r>
            <a:r>
              <a:rPr lang="en-US" sz="2800" i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5"/>
              </a:rPr>
              <a:t>ml.ieee-cas.org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8CA6CF-5686-B92A-4FFB-2F5F09C87172}"/>
              </a:ext>
            </a:extLst>
          </p:cNvPr>
          <p:cNvSpPr txBox="1"/>
          <p:nvPr/>
        </p:nvSpPr>
        <p:spPr>
          <a:xfrm>
            <a:off x="14680097" y="7692160"/>
            <a:ext cx="8100598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Benefits: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by experience from IC to chip test/bring-up.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Discover using open-source EDA tools and Open PDKs.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 students' professional careers</a:t>
            </a:r>
            <a:b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60EA9F4-C903-9B40-9B36-0D2D6822C2A4}"/>
              </a:ext>
            </a:extLst>
          </p:cNvPr>
          <p:cNvSpPr txBox="1"/>
          <p:nvPr/>
        </p:nvSpPr>
        <p:spPr>
          <a:xfrm>
            <a:off x="1597046" y="7702063"/>
            <a:ext cx="12260178" cy="5095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works?</a:t>
            </a:r>
          </a:p>
          <a:p>
            <a:endParaRPr lang="en-US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Jumpstart your journey from carefully curated materials on CASS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platform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Hands-on design mentoring by experts in the field, 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Fabricate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Submit designs to CASS-sponsored fabrication runs via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Efabless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chipIgnite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 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“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Bringup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your fabricated chip at selected testing facilities.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4DE6DF-6470-8A06-1C28-4E5816E003DF}"/>
              </a:ext>
            </a:extLst>
          </p:cNvPr>
          <p:cNvSpPr txBox="1"/>
          <p:nvPr/>
        </p:nvSpPr>
        <p:spPr>
          <a:xfrm>
            <a:off x="1606824" y="4587246"/>
            <a:ext cx="12260178" cy="2822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</a:t>
            </a:r>
            <a:r>
              <a:rPr lang="en-US" sz="36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UNIC-CASS</a:t>
            </a: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structured end-to-end Integrated Circuit (IC) design-to-test experiential learning program. strategic cooperation with the SSCS serving geographical-complementing locations.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CDA6DF9-1B81-870E-5B7D-00A6EEFAA243}"/>
              </a:ext>
            </a:extLst>
          </p:cNvPr>
          <p:cNvSpPr txBox="1"/>
          <p:nvPr/>
        </p:nvSpPr>
        <p:spPr>
          <a:xfrm>
            <a:off x="14686355" y="4587246"/>
            <a:ext cx="87729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Aim: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improve the know-how and accessibility to IC Design technologies for enthusiasts and design communities worldwide</a:t>
            </a:r>
            <a:b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33E85AE-B3BE-E7EA-C93D-2C96DA68719F}"/>
              </a:ext>
            </a:extLst>
          </p:cNvPr>
          <p:cNvSpPr txBox="1"/>
          <p:nvPr/>
        </p:nvSpPr>
        <p:spPr>
          <a:xfrm>
            <a:off x="15792400" y="3350447"/>
            <a:ext cx="8772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information, visit: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ieee-cas.org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/universalization-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ic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-design-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cass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-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unic-cass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DD3553A7-024E-83E9-644A-5E1665C12458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UNIC-CASS </a:t>
            </a:r>
            <a:r>
              <a:rPr lang="en-US" dirty="0" smtClean="0"/>
              <a:t>Milestones - 2023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5660D3F-5829-D39C-AA93-0CB25EC41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824590"/>
              </p:ext>
            </p:extLst>
          </p:nvPr>
        </p:nvGraphicFramePr>
        <p:xfrm>
          <a:off x="3046984" y="4121696"/>
          <a:ext cx="19658184" cy="8026309"/>
        </p:xfrm>
        <a:graphic>
          <a:graphicData uri="http://schemas.openxmlformats.org/drawingml/2006/table">
            <a:tbl>
              <a:tblPr/>
              <a:tblGrid>
                <a:gridCol w="5538615">
                  <a:extLst>
                    <a:ext uri="{9D8B030D-6E8A-4147-A177-3AD203B41FA5}">
                      <a16:colId xmlns:a16="http://schemas.microsoft.com/office/drawing/2014/main" xmlns="" val="4074656531"/>
                    </a:ext>
                  </a:extLst>
                </a:gridCol>
                <a:gridCol w="14119569">
                  <a:extLst>
                    <a:ext uri="{9D8B030D-6E8A-4147-A177-3AD203B41FA5}">
                      <a16:colId xmlns:a16="http://schemas.microsoft.com/office/drawing/2014/main" xmlns="" val="15956697"/>
                    </a:ext>
                  </a:extLst>
                </a:gridCol>
              </a:tblGrid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  </a:t>
                      </a:r>
                      <a:endParaRPr lang="en-MY" sz="4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Activity</a:t>
                      </a:r>
                      <a:endParaRPr lang="en-MY" sz="4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9529075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  <a:r>
                        <a:rPr lang="en-MY" sz="40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nd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First Call for Participation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1062002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28</a:t>
                      </a:r>
                      <a:r>
                        <a:rPr lang="en-MY" sz="40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Deadline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 Students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Proposal submission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2491309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17</a:t>
                      </a:r>
                      <a:r>
                        <a:rPr lang="en-MY" sz="4000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WW UNIC-CAS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 Webinar (world-wide) – Stream from CASS Resource </a:t>
                      </a:r>
                      <a:r>
                        <a:rPr lang="en-MY" sz="400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Center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18</a:t>
                      </a:r>
                      <a:r>
                        <a:rPr lang="en-MY" sz="40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Announcement : 27 Design teams Selected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771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</a:t>
                      </a:r>
                      <a:r>
                        <a:rPr lang="en-MY" sz="40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rd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</a:t>
                      </a:r>
                      <a:r>
                        <a:rPr lang="en-MY" sz="4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Oct 30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Design-to-</a:t>
                      </a:r>
                      <a:r>
                        <a:rPr lang="en-MY" sz="4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Tapeout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Mentoring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sessions</a:t>
                      </a: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Learn from specially curated educational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materials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6604965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22 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Mock-</a:t>
                      </a:r>
                      <a:r>
                        <a:rPr lang="en-MY" sz="40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tapeou</a:t>
                      </a: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DELIVERABLES by the Design TEAMS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Nov 6, 2023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Efab</a:t>
                      </a:r>
                      <a:r>
                        <a:rPr lang="en-MY" sz="40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less</a:t>
                      </a:r>
                      <a:r>
                        <a:rPr lang="en-MY" sz="4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Deadline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Clean &amp; Top-level</a:t>
                      </a:r>
                      <a:r>
                        <a:rPr lang="en-MY" sz="4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layout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submission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7909243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2024</a:t>
                      </a:r>
                      <a:endParaRPr lang="en-MY" sz="400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Start Chip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test/bring-up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658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0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2E7D2E7A-9E94-8F45-AC71-3D0965DF227B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EA8337E-9A87-8824-7D8A-07252965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872" y="305272"/>
            <a:ext cx="19802200" cy="2808312"/>
          </a:xfrm>
        </p:spPr>
        <p:txBody>
          <a:bodyPr/>
          <a:lstStyle/>
          <a:p>
            <a:r>
              <a:rPr lang="en-US" dirty="0" smtClean="0"/>
              <a:t>2023 UNIC-CASS submissions</a:t>
            </a:r>
            <a:br>
              <a:rPr lang="en-US" dirty="0" smtClean="0"/>
            </a:br>
            <a:r>
              <a:rPr lang="en-US" dirty="0" smtClean="0"/>
              <a:t>68 Team Proposals        16 Countries </a:t>
            </a:r>
            <a:endParaRPr lang="en-US" dirty="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xmlns="" id="{D53E08FC-3619-3ACA-A54C-71B84E425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00" y="3401616"/>
            <a:ext cx="16013942" cy="99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7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2E7D2E7A-9E94-8F45-AC71-3D0965DF227B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EA8337E-9A87-8824-7D8A-07252965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920" y="593304"/>
            <a:ext cx="20954328" cy="2592288"/>
          </a:xfrm>
        </p:spPr>
        <p:txBody>
          <a:bodyPr/>
          <a:lstStyle/>
          <a:p>
            <a:r>
              <a:rPr lang="en-US" sz="8800" dirty="0"/>
              <a:t>2023 UNIC-CASS </a:t>
            </a:r>
            <a:r>
              <a:rPr lang="en-US" sz="8800" dirty="0" smtClean="0"/>
              <a:t>Selected Design Teams  </a:t>
            </a:r>
            <a:br>
              <a:rPr lang="en-US" sz="8800" dirty="0" smtClean="0"/>
            </a:br>
            <a:r>
              <a:rPr lang="en-US" dirty="0" smtClean="0"/>
              <a:t>@Start line    :  27 Teams      11 Countries</a:t>
            </a:r>
            <a:endParaRPr lang="en-US" dirty="0"/>
          </a:p>
        </p:txBody>
      </p:sp>
      <p:pic>
        <p:nvPicPr>
          <p:cNvPr id="6" name="Espaço Reservado para Conteúdo 5" descr="Accepted Projects - per Countr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832" y="3473624"/>
            <a:ext cx="15049672" cy="9301161"/>
          </a:xfr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5EA8337E-9A87-8824-7D8A-072529650DF9}"/>
              </a:ext>
            </a:extLst>
          </p:cNvPr>
          <p:cNvSpPr txBox="1">
            <a:spLocks/>
          </p:cNvSpPr>
          <p:nvPr/>
        </p:nvSpPr>
        <p:spPr bwMode="auto">
          <a:xfrm>
            <a:off x="16800512" y="5057800"/>
            <a:ext cx="72008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rPr>
              <a:t>Latin America: 14</a:t>
            </a: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200" dirty="0" smtClean="0">
              <a:solidFill>
                <a:srgbClr val="FFFFFF"/>
              </a:solidFill>
              <a:latin typeface="Open Sans Light" charset="0"/>
              <a:ea typeface="Open Sans Light" charset="0"/>
              <a:cs typeface="Open Sans Light" charset="0"/>
              <a:sym typeface="Poppins Medium" charset="0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rPr>
              <a:t>Far East: 11</a:t>
            </a: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200" dirty="0" smtClean="0">
              <a:solidFill>
                <a:srgbClr val="FFFFFF"/>
              </a:solidFill>
              <a:latin typeface="Open Sans Light" charset="0"/>
              <a:ea typeface="Open Sans Light" charset="0"/>
              <a:cs typeface="Open Sans Light" charset="0"/>
              <a:sym typeface="Poppins Medium" charset="0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rPr>
              <a:t>Region 8 : 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 charset="0"/>
              <a:ea typeface="Open Sans Light" charset="0"/>
              <a:cs typeface="Open Sans Light" charset="0"/>
              <a:sym typeface="Poppi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166D69AC-72F5-CCF8-46A1-A8F197EB6790}"/>
              </a:ext>
            </a:extLst>
          </p:cNvPr>
          <p:cNvSpPr/>
          <p:nvPr/>
        </p:nvSpPr>
        <p:spPr bwMode="auto">
          <a:xfrm>
            <a:off x="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Whos’ who in UNIC-CASS</a:t>
            </a:r>
          </a:p>
        </p:txBody>
      </p:sp>
      <p:sp>
        <p:nvSpPr>
          <p:cNvPr id="7" name="Retângulo 1">
            <a:extLst>
              <a:ext uri="{FF2B5EF4-FFF2-40B4-BE49-F238E27FC236}">
                <a16:creationId xmlns:a16="http://schemas.microsoft.com/office/drawing/2014/main" xmlns="" id="{84440009-37CB-0E15-164E-6649BD32CA8E}"/>
              </a:ext>
            </a:extLst>
          </p:cNvPr>
          <p:cNvSpPr/>
          <p:nvPr/>
        </p:nvSpPr>
        <p:spPr>
          <a:xfrm>
            <a:off x="598712" y="4193704"/>
            <a:ext cx="950505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Team</a:t>
            </a:r>
            <a:endParaRPr lang="pt-BR" sz="44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Duy-Hieu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Bui (Lead), Vietnam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(Lead)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B.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Ghaznavi-Ghoushchi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Shahed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Iran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Dimitri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Galayko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Sorbonne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Université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France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Noor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Ain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Kamsani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Suhaidi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Shafiee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Mohd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Amrallah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Mustafa,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Lee,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Multimedia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Azrul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Ghazali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Tenaga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Nasional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Haslina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Jaafar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1EB68A-6745-2775-4CC8-1FD7D5DCB2B8}"/>
              </a:ext>
            </a:extLst>
          </p:cNvPr>
          <p:cNvSpPr txBox="1"/>
          <p:nvPr/>
        </p:nvSpPr>
        <p:spPr>
          <a:xfrm>
            <a:off x="5165742" y="3210970"/>
            <a:ext cx="13414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pt-BR" sz="4400" b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pt-BR" sz="4400" b="1" dirty="0" err="1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Sponsor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Jose De La Rosa (</a:t>
            </a:r>
            <a:r>
              <a:rPr lang="pt-BR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Sevilla, Spain)</a:t>
            </a:r>
            <a:endParaRPr lang="en-US" sz="4400" b="1" i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ângulo 1">
            <a:extLst>
              <a:ext uri="{FF2B5EF4-FFF2-40B4-BE49-F238E27FC236}">
                <a16:creationId xmlns:a16="http://schemas.microsoft.com/office/drawing/2014/main" xmlns="" id="{18FCDC5F-456E-60EA-3D35-B1ED516BC36F}"/>
              </a:ext>
            </a:extLst>
          </p:cNvPr>
          <p:cNvSpPr/>
          <p:nvPr/>
        </p:nvSpPr>
        <p:spPr>
          <a:xfrm>
            <a:off x="14928304" y="4109349"/>
            <a:ext cx="885698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Design-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Tapeout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Mentoring</a:t>
            </a:r>
            <a:endParaRPr lang="pt-BR" sz="44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Sergio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Bampi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(Lead), UFRGS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Rodrigo N.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Wuerdig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UFRGS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Jorge Marin, UTFSM Chile</a:t>
            </a: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Fernando Silveira,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República Uruguay</a:t>
            </a: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Pablo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Petrashin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Católica de Córdoba Argentina</a:t>
            </a: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Victor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Grimblatt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Synopsys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Chile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Ricardo Reis, UFRGS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Sahil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Shah,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Maryland USA</a:t>
            </a: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Nicole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McFarlane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Tennessee USA</a:t>
            </a:r>
          </a:p>
          <a:p>
            <a:pPr marL="742950" indent="-742950">
              <a:buFontTx/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Aloke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Das, Alten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Calsoft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Labs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Miguel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Corvacho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Intel USA</a:t>
            </a:r>
          </a:p>
        </p:txBody>
      </p:sp>
      <p:sp>
        <p:nvSpPr>
          <p:cNvPr id="14" name="Retângulo 1">
            <a:extLst>
              <a:ext uri="{FF2B5EF4-FFF2-40B4-BE49-F238E27FC236}">
                <a16:creationId xmlns:a16="http://schemas.microsoft.com/office/drawing/2014/main" xmlns="" id="{0C9B72BD-3184-B834-BFEF-B2CD06B63E1F}"/>
              </a:ext>
            </a:extLst>
          </p:cNvPr>
          <p:cNvSpPr/>
          <p:nvPr/>
        </p:nvSpPr>
        <p:spPr>
          <a:xfrm>
            <a:off x="7727504" y="10080433"/>
            <a:ext cx="105341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Chip Test/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Bring-up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Yongfu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 (Lead), Shanghai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Jiao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Tong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China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Rajesh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Chandrasekhara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Unviersity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Singapore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Qi Liang, Shanghai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Jiao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Tong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China 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Xiaochen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Tang</a:t>
            </a:r>
          </a:p>
          <a:p>
            <a:pPr marL="742950" indent="-742950">
              <a:buFontTx/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Xinfei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New Mexico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USA</a:t>
            </a:r>
          </a:p>
        </p:txBody>
      </p:sp>
    </p:spTree>
    <p:extLst>
      <p:ext uri="{BB962C8B-B14F-4D97-AF65-F5344CB8AC3E}">
        <p14:creationId xmlns:p14="http://schemas.microsoft.com/office/powerpoint/2010/main" val="12925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Business Report 1 - green">
      <a:dk1>
        <a:srgbClr val="0F0C16"/>
      </a:dk1>
      <a:lt1>
        <a:srgbClr val="FEFFFE"/>
      </a:lt1>
      <a:dk2>
        <a:srgbClr val="151623"/>
      </a:dk2>
      <a:lt2>
        <a:srgbClr val="FEFFFE"/>
      </a:lt2>
      <a:accent1>
        <a:srgbClr val="A4EA78"/>
      </a:accent1>
      <a:accent2>
        <a:srgbClr val="9AE075"/>
      </a:accent2>
      <a:accent3>
        <a:srgbClr val="86D16F"/>
      </a:accent3>
      <a:accent4>
        <a:srgbClr val="6DBD66"/>
      </a:accent4>
      <a:accent5>
        <a:srgbClr val="3E414F"/>
      </a:accent5>
      <a:accent6>
        <a:srgbClr val="86D16F"/>
      </a:accent6>
      <a:hlink>
        <a:srgbClr val="A4EA78"/>
      </a:hlink>
      <a:folHlink>
        <a:srgbClr val="6DBD6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1350A60-E4A5-CC42-A5F1-71D887317FF6}">
  <we:reference id="98d6c1cd-d2ea-4e59-b3d5-7612ea4978eb" version="3.0.0.1" store="EXCatalog" storeType="EXCatalog"/>
  <we:alternateReferences>
    <we:reference id="WA104380907" version="3.0.0.1" store="en-MY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50262</TotalTime>
  <Words>1397</Words>
  <Application>Microsoft Office PowerPoint</Application>
  <PresentationFormat>Personalizar</PresentationFormat>
  <Paragraphs>312</Paragraphs>
  <Slides>23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7" baseType="lpstr">
      <vt:lpstr>Arial</vt:lpstr>
      <vt:lpstr>Arial Nova Light</vt:lpstr>
      <vt:lpstr>Helvetica Neue</vt:lpstr>
      <vt:lpstr>Open Sans Light</vt:lpstr>
      <vt:lpstr>Wingdings</vt:lpstr>
      <vt:lpstr>Poppins</vt:lpstr>
      <vt:lpstr>Arial Nova</vt:lpstr>
      <vt:lpstr>Open Sans Semibold</vt:lpstr>
      <vt:lpstr>Symbol</vt:lpstr>
      <vt:lpstr>Poppins Medium</vt:lpstr>
      <vt:lpstr>Open Sans</vt:lpstr>
      <vt:lpstr>Arial </vt:lpstr>
      <vt:lpstr>Calibri</vt:lpstr>
      <vt:lpstr>White</vt:lpstr>
      <vt:lpstr>Apresentação do PowerPoint</vt:lpstr>
      <vt:lpstr>Meet-up #1   Agenda</vt:lpstr>
      <vt:lpstr>UNIC-CASS  thanks to:  Molly Brackin at Conference Catalysts  for her support  All previous mentoring sessions are at the UNIC-CASS homepage https://ieee-cas.org/universalization-ic-design-cass-unic-cass</vt:lpstr>
      <vt:lpstr>Apresentação do PowerPoint</vt:lpstr>
      <vt:lpstr>Universalization in IC Design by CASS (UNIC-CASS)</vt:lpstr>
      <vt:lpstr>UNIC-CASS Milestones - 2023</vt:lpstr>
      <vt:lpstr>2023 UNIC-CASS submissions 68 Team Proposals        16 Countries </vt:lpstr>
      <vt:lpstr>2023 UNIC-CASS Selected Design Teams   @Start line    :  27 Teams      11 Countries</vt:lpstr>
      <vt:lpstr>Whos’ who in UNIC-CASS</vt:lpstr>
      <vt:lpstr>Apresentação do PowerPoint</vt:lpstr>
      <vt:lpstr>Apresentação do PowerPoint</vt:lpstr>
      <vt:lpstr>Apresentação do PowerPoint</vt:lpstr>
      <vt:lpstr>Design-to-Tapeout mentoring activities</vt:lpstr>
      <vt:lpstr>Apresentação do PowerPoint</vt:lpstr>
      <vt:lpstr>UNIC-CASS Education Introduction</vt:lpstr>
      <vt:lpstr>Example: Design a chip in less than 3 months</vt:lpstr>
      <vt:lpstr>Open SoC Design flows &amp; tools</vt:lpstr>
      <vt:lpstr>Open PDKs</vt:lpstr>
      <vt:lpstr>Analog design flow</vt:lpstr>
      <vt:lpstr>Digital Design flow: RTL-to-GDS</vt:lpstr>
      <vt:lpstr>Open MPW/Chip Ignite design focus</vt:lpstr>
      <vt:lpstr>Course outline &amp; learning path</vt:lpstr>
      <vt:lpstr>UNIC-CASS Lecture organization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Brittian Parkinson</dc:creator>
  <cp:lastModifiedBy>CODEC PQ</cp:lastModifiedBy>
  <cp:revision>480</cp:revision>
  <cp:lastPrinted>2022-09-28T06:58:50Z</cp:lastPrinted>
  <dcterms:created xsi:type="dcterms:W3CDTF">2018-11-08T20:28:03Z</dcterms:created>
  <dcterms:modified xsi:type="dcterms:W3CDTF">2023-09-07T20:26:49Z</dcterms:modified>
</cp:coreProperties>
</file>