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00" r:id="rId2"/>
    <p:sldId id="1223" r:id="rId3"/>
    <p:sldId id="1231" r:id="rId4"/>
    <p:sldId id="1191" r:id="rId5"/>
    <p:sldId id="1195" r:id="rId6"/>
    <p:sldId id="1196" r:id="rId7"/>
    <p:sldId id="1206" r:id="rId8"/>
    <p:sldId id="1225" r:id="rId9"/>
    <p:sldId id="1232" r:id="rId10"/>
    <p:sldId id="1233" r:id="rId11"/>
    <p:sldId id="1234" r:id="rId12"/>
    <p:sldId id="1236" r:id="rId13"/>
    <p:sldId id="1237" r:id="rId14"/>
  </p:sldIdLst>
  <p:sldSz cx="24384000" cy="13716000"/>
  <p:notesSz cx="7099300" cy="10234613"/>
  <p:embeddedFontLst>
    <p:embeddedFont>
      <p:font typeface="Open Sans Light" panose="020B060402020202020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Semibold" panose="020B060402020202020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Poppins Medium" panose="020B0604020202020204" charset="0"/>
      <p:regular r:id="rId31"/>
      <p:italic r:id="rId32"/>
    </p:embeddedFont>
    <p:embeddedFont>
      <p:font typeface="Poppins" panose="020B0604020202020204" charset="0"/>
      <p:regular r:id="rId33"/>
      <p:bold r:id="rId34"/>
      <p:italic r:id="rId35"/>
      <p:boldItalic r:id="rId36"/>
    </p:embeddedFont>
    <p:embeddedFont>
      <p:font typeface="Arial Nova" panose="020B0604020202020204" charset="0"/>
      <p:regular r:id="rId37"/>
      <p:bold r:id="rId38"/>
      <p:italic r:id="rId39"/>
      <p:boldItalic r:id="rId40"/>
    </p:embeddedFont>
    <p:embeddedFont>
      <p:font typeface="Arial Nova Light" panose="020B0604020202020204" charset="0"/>
      <p:regular r:id="rId41"/>
      <p:italic r:id="rId42"/>
    </p:embeddedFont>
  </p:embeddedFontLst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B6DC7"/>
    <a:srgbClr val="46527E"/>
    <a:srgbClr val="32632D"/>
    <a:srgbClr val="82B5EE"/>
    <a:srgbClr val="61A2E9"/>
    <a:srgbClr val="ADC2D9"/>
    <a:srgbClr val="415461"/>
    <a:srgbClr val="FFFFFF"/>
    <a:srgbClr val="565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3803" autoAdjust="0"/>
  </p:normalViewPr>
  <p:slideViewPr>
    <p:cSldViewPr showGuides="1">
      <p:cViewPr varScale="1">
        <p:scale>
          <a:sx n="29" d="100"/>
          <a:sy n="29" d="100"/>
        </p:scale>
        <p:origin x="-816" y="-11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2502"/>
    </p:cViewPr>
  </p:sorterViewPr>
  <p:notesViewPr>
    <p:cSldViewPr>
      <p:cViewPr varScale="1">
        <p:scale>
          <a:sx n="73" d="100"/>
          <a:sy n="73" d="100"/>
        </p:scale>
        <p:origin x="30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>
              <a:defRPr sz="1300"/>
            </a:lvl1pPr>
          </a:lstStyle>
          <a:p>
            <a:endParaRPr lang="en-US" altLang="x-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42DF6680-5C3E-D44D-B5F7-CD83A7367BB1}" type="datetimeFigureOut">
              <a:rPr lang="en-US" altLang="x-none"/>
              <a:pPr/>
              <a:t>9/27/2023</a:t>
            </a:fld>
            <a:endParaRPr lang="en-US" alt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>
              <a:defRPr sz="1300"/>
            </a:lvl1pPr>
          </a:lstStyle>
          <a:p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5AE6BB5D-973D-1449-80C8-3885C2A1F8AC}" type="slidenum">
              <a:rPr lang="en-US" altLang="x-none"/>
              <a:pPr/>
              <a:t>‹nº›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84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UNIC-CASS (Aim, Synergy with SSCS, Benefit)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UNIC-CASS Calendar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program (Education, Mentoring, Chip </a:t>
            </a:r>
            <a:r>
              <a:rPr lang="en-US" sz="2400" dirty="0" err="1"/>
              <a:t>bringup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2023 UNIC-CASS submission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Whos’ who in UNIC-CASS</a:t>
            </a:r>
          </a:p>
        </p:txBody>
      </p:sp>
    </p:spTree>
    <p:extLst>
      <p:ext uri="{BB962C8B-B14F-4D97-AF65-F5344CB8AC3E}">
        <p14:creationId xmlns:p14="http://schemas.microsoft.com/office/powerpoint/2010/main" val="103910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2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167342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065786"/>
            <a:ext cx="20477162" cy="7019925"/>
          </a:xfrm>
        </p:spPr>
        <p:txBody>
          <a:bodyPr/>
          <a:lstStyle>
            <a:lvl1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748875" y="12712104"/>
            <a:ext cx="895350" cy="482600"/>
          </a:xfrm>
        </p:spPr>
        <p:txBody>
          <a:bodyPr/>
          <a:lstStyle>
            <a:lvl1pPr>
              <a:defRPr b="0" i="0">
                <a:solidFill>
                  <a:srgbClr val="3E424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836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777176" y="12712104"/>
            <a:ext cx="895350" cy="482600"/>
          </a:xfrm>
        </p:spPr>
        <p:txBody>
          <a:bodyPr/>
          <a:lstStyle>
            <a:lvl1pPr>
              <a:defRPr b="0" i="0">
                <a:solidFill>
                  <a:srgbClr val="383C47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/>
              <a:pPr>
                <a:defRPr/>
              </a:pPr>
              <a:t>‹nº›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8950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748875" y="12640096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rgbClr val="383C47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4" r:id="rId2"/>
    <p:sldLayoutId id="2147483825" r:id="rId3"/>
    <p:sldLayoutId id="2147483826" r:id="rId4"/>
  </p:sldLayoutIdLst>
  <p:hf hdr="0" ft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88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unic-ca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-cas.org/universalization-ic-design-cass-unic-cass" TargetMode="External"/><Relationship Id="rId5" Type="http://schemas.openxmlformats.org/officeDocument/2006/relationships/hyperlink" Target="https://ml.ieee-cas.org/" TargetMode="External"/><Relationship Id="rId4" Type="http://schemas.openxmlformats.org/officeDocument/2006/relationships/hyperlink" Target="https://unic-cass.slack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588804" y="3185593"/>
            <a:ext cx="19172148" cy="88742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Universalization in IC Design by CASS (UNIC-CASS) </a:t>
            </a:r>
            <a:endParaRPr lang="en-US" sz="7200" b="1" dirty="0" smtClean="0">
              <a:solidFill>
                <a:schemeClr val="tx2"/>
              </a:solidFill>
            </a:endParaRPr>
          </a:p>
          <a:p>
            <a:r>
              <a:rPr lang="en-US" sz="7200" b="1" dirty="0" smtClean="0">
                <a:solidFill>
                  <a:schemeClr val="tx2"/>
                </a:solidFill>
              </a:rPr>
              <a:t>Meet-up  </a:t>
            </a:r>
            <a:r>
              <a:rPr lang="en-US" sz="7200" b="1" dirty="0" smtClean="0">
                <a:solidFill>
                  <a:schemeClr val="tx2"/>
                </a:solidFill>
              </a:rPr>
              <a:t>#6   </a:t>
            </a:r>
            <a:r>
              <a:rPr lang="en-US" sz="5400" b="1" dirty="0" smtClean="0">
                <a:solidFill>
                  <a:schemeClr val="tx2"/>
                </a:solidFill>
              </a:rPr>
              <a:t>( Sept </a:t>
            </a:r>
            <a:r>
              <a:rPr lang="en-US" sz="5400" b="1" dirty="0" smtClean="0">
                <a:solidFill>
                  <a:schemeClr val="tx2"/>
                </a:solidFill>
              </a:rPr>
              <a:t>27</a:t>
            </a:r>
            <a:r>
              <a:rPr lang="en-US" sz="5400" b="1" dirty="0" smtClean="0">
                <a:solidFill>
                  <a:schemeClr val="tx2"/>
                </a:solidFill>
              </a:rPr>
              <a:t>th</a:t>
            </a:r>
            <a:r>
              <a:rPr lang="en-US" sz="5400" b="1" dirty="0" smtClean="0">
                <a:solidFill>
                  <a:schemeClr val="tx2"/>
                </a:solidFill>
              </a:rPr>
              <a:t>, 2023 )</a:t>
            </a:r>
            <a:endParaRPr lang="en-US" sz="7200" b="1" dirty="0">
              <a:solidFill>
                <a:schemeClr val="tx2"/>
              </a:solidFill>
            </a:endParaRPr>
          </a:p>
          <a:p>
            <a:pPr algn="ctr"/>
            <a:endParaRPr lang="en-US" sz="7200" b="1" dirty="0">
              <a:solidFill>
                <a:schemeClr val="tx2"/>
              </a:solidFill>
            </a:endParaRPr>
          </a:p>
          <a:p>
            <a:r>
              <a:rPr lang="en-US" sz="6600" b="1" dirty="0" smtClean="0">
                <a:solidFill>
                  <a:schemeClr val="tx2"/>
                </a:solidFill>
              </a:rPr>
              <a:t>Welcome to : 		Students </a:t>
            </a:r>
          </a:p>
          <a:p>
            <a:r>
              <a:rPr lang="en-US" sz="6600" b="1" dirty="0">
                <a:solidFill>
                  <a:schemeClr val="tx2"/>
                </a:solidFill>
              </a:rPr>
              <a:t>		</a:t>
            </a:r>
            <a:r>
              <a:rPr lang="en-US" sz="6600" b="1" dirty="0" smtClean="0">
                <a:solidFill>
                  <a:schemeClr val="tx2"/>
                </a:solidFill>
              </a:rPr>
              <a:t>						Mentors</a:t>
            </a:r>
          </a:p>
          <a:p>
            <a:r>
              <a:rPr lang="en-US" sz="6600" b="1" dirty="0">
                <a:solidFill>
                  <a:schemeClr val="tx2"/>
                </a:solidFill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</a:rPr>
              <a:t>    							CASS Volunteers	 								       					IC Professionals 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						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						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492ECCFA-0D8E-4505-B591-CE7B93B513D6}"/>
              </a:ext>
            </a:extLst>
          </p:cNvPr>
          <p:cNvSpPr txBox="1"/>
          <p:nvPr/>
        </p:nvSpPr>
        <p:spPr>
          <a:xfrm>
            <a:off x="4911415" y="11848730"/>
            <a:ext cx="1159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4000" baseline="30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2023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09:00am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EDT (UTC-4)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Moderators: Sergio </a:t>
            </a:r>
            <a:r>
              <a:rPr lang="en-US" sz="4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Bampi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Jorge Marin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4;p14">
            <a:extLst>
              <a:ext uri="{FF2B5EF4-FFF2-40B4-BE49-F238E27FC236}">
                <a16:creationId xmlns:a16="http://schemas.microsoft.com/office/drawing/2014/main" xmlns="" id="{DB107735-E868-47A1-B85A-956C9C8E3125}"/>
              </a:ext>
            </a:extLst>
          </p:cNvPr>
          <p:cNvSpPr txBox="1">
            <a:spLocks/>
          </p:cNvSpPr>
          <p:nvPr/>
        </p:nvSpPr>
        <p:spPr>
          <a:xfrm>
            <a:off x="4919192" y="913384"/>
            <a:ext cx="13105456" cy="94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dirty="0" smtClean="0"/>
              <a:t>UNIC-CASS  Design-to-</a:t>
            </a:r>
            <a:r>
              <a:rPr lang="en-US" sz="6000" dirty="0" err="1" smtClean="0"/>
              <a:t>Tapeout</a:t>
            </a:r>
            <a:r>
              <a:rPr lang="en-US" sz="6000" dirty="0" smtClean="0"/>
              <a:t> Mentoring</a:t>
            </a:r>
            <a:endParaRPr lang="en-US" sz="6000" dirty="0"/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xmlns="" id="{C4AAB0AB-CE4F-4FD8-98A8-1A78F246506C}"/>
              </a:ext>
            </a:extLst>
          </p:cNvPr>
          <p:cNvCxnSpPr>
            <a:cxnSpLocks/>
          </p:cNvCxnSpPr>
          <p:nvPr/>
        </p:nvCxnSpPr>
        <p:spPr>
          <a:xfrm>
            <a:off x="5567264" y="737320"/>
            <a:ext cx="120253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xmlns="" id="{9208A452-8416-45B8-B04E-337B0E6740EF}"/>
              </a:ext>
            </a:extLst>
          </p:cNvPr>
          <p:cNvCxnSpPr>
            <a:cxnSpLocks/>
          </p:cNvCxnSpPr>
          <p:nvPr/>
        </p:nvCxnSpPr>
        <p:spPr>
          <a:xfrm>
            <a:off x="5639272" y="1889448"/>
            <a:ext cx="118093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166D69AC-72F5-CCF8-46A1-A8F197EB6790}"/>
              </a:ext>
            </a:extLst>
          </p:cNvPr>
          <p:cNvSpPr/>
          <p:nvPr/>
        </p:nvSpPr>
        <p:spPr bwMode="auto">
          <a:xfrm>
            <a:off x="1523" y="-2510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4A21120-A7F0-4FB7-A415-A9B45ABB18AB}"/>
              </a:ext>
            </a:extLst>
          </p:cNvPr>
          <p:cNvSpPr txBox="1">
            <a:spLocks/>
          </p:cNvSpPr>
          <p:nvPr/>
        </p:nvSpPr>
        <p:spPr bwMode="auto">
          <a:xfrm>
            <a:off x="958752" y="935534"/>
            <a:ext cx="2138637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defTabSz="8255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activities schedule I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5EF0A263-2440-2CC8-D242-2F92B6019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17805"/>
              </p:ext>
            </p:extLst>
          </p:nvPr>
        </p:nvGraphicFramePr>
        <p:xfrm>
          <a:off x="958752" y="2393504"/>
          <a:ext cx="22250473" cy="10798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25">
                  <a:extLst>
                    <a:ext uri="{9D8B030D-6E8A-4147-A177-3AD203B41FA5}">
                      <a16:colId xmlns:a16="http://schemas.microsoft.com/office/drawing/2014/main" xmlns="" val="1157721537"/>
                    </a:ext>
                  </a:extLst>
                </a:gridCol>
                <a:gridCol w="2160739">
                  <a:extLst>
                    <a:ext uri="{9D8B030D-6E8A-4147-A177-3AD203B41FA5}">
                      <a16:colId xmlns:a16="http://schemas.microsoft.com/office/drawing/2014/main" xmlns="" val="3839219605"/>
                    </a:ext>
                  </a:extLst>
                </a:gridCol>
                <a:gridCol w="7536865">
                  <a:extLst>
                    <a:ext uri="{9D8B030D-6E8A-4147-A177-3AD203B41FA5}">
                      <a16:colId xmlns:a16="http://schemas.microsoft.com/office/drawing/2014/main" xmlns="" val="2547556367"/>
                    </a:ext>
                  </a:extLst>
                </a:gridCol>
                <a:gridCol w="4424372">
                  <a:extLst>
                    <a:ext uri="{9D8B030D-6E8A-4147-A177-3AD203B41FA5}">
                      <a16:colId xmlns:a16="http://schemas.microsoft.com/office/drawing/2014/main" xmlns="" val="293296006"/>
                    </a:ext>
                  </a:extLst>
                </a:gridCol>
                <a:gridCol w="4424372">
                  <a:extLst>
                    <a:ext uri="{9D8B030D-6E8A-4147-A177-3AD203B41FA5}">
                      <a16:colId xmlns:a16="http://schemas.microsoft.com/office/drawing/2014/main" xmlns="" val="1891562245"/>
                    </a:ext>
                  </a:extLst>
                </a:gridCol>
              </a:tblGrid>
              <a:tr h="196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Activities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Date/</a:t>
                      </a:r>
                      <a:endParaRPr lang="en-GB" sz="3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Deadline</a:t>
                      </a:r>
                      <a:endParaRPr lang="en-GB" sz="3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Purpose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Your Deliverables (provide info/links on your GitHub)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513821297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 smtClean="0">
                          <a:effectLst/>
                        </a:rPr>
                        <a:t>WW Webinar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Aug </a:t>
                      </a:r>
                      <a:r>
                        <a:rPr lang="en-GB" sz="2800" dirty="0" smtClean="0">
                          <a:effectLst/>
                        </a:rPr>
                        <a:t>17, 2023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UNIC-CASS</a:t>
                      </a:r>
                      <a:r>
                        <a:rPr lang="en-GB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Introduction</a:t>
                      </a:r>
                      <a:r>
                        <a:rPr lang="en-GB" sz="2800" baseline="0" dirty="0" smtClean="0">
                          <a:effectLst/>
                        </a:rPr>
                        <a:t> &amp;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WW Webinar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771898906"/>
                  </a:ext>
                </a:extLst>
              </a:tr>
              <a:tr h="369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Weekly meet-ups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Aug 23, Aug 30, 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Sep 6, Sep 13, Sep 20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Mentoring and Design groups to  present progress.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Invite short presentations on topics such as Caravel/Caravan, best practices, pitfalls to avoid.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Invited talks. 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eFabless</a:t>
                      </a:r>
                      <a:r>
                        <a:rPr lang="en-GB" sz="2800" dirty="0">
                          <a:effectLst/>
                        </a:rPr>
                        <a:t>, Digital Flow, Analog Flow , Pitfalls on Schematics, Pitfalls on custom-layout.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Kick-off with the selected Design Teams.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4262555051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1st Design submission [Mock </a:t>
                      </a:r>
                      <a:r>
                        <a:rPr lang="en-GB" sz="2800" u="sng" dirty="0" err="1">
                          <a:effectLst/>
                        </a:rPr>
                        <a:t>tapeout</a:t>
                      </a:r>
                      <a:r>
                        <a:rPr lang="en-GB" sz="2800" u="sng" dirty="0">
                          <a:effectLst/>
                        </a:rPr>
                        <a:t>]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Sept 22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Disclosed on Sept 13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1. Merge designs</a:t>
                      </a:r>
                      <a:endParaRPr lang="en-GB" sz="3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2. Run local pre-checks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2726177722"/>
                  </a:ext>
                </a:extLst>
              </a:tr>
              <a:tr h="1265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1</a:t>
                      </a:r>
                      <a:r>
                        <a:rPr lang="en-GB" sz="2800" u="sng" baseline="30000" dirty="0">
                          <a:effectLst/>
                        </a:rPr>
                        <a:t>st</a:t>
                      </a:r>
                      <a:r>
                        <a:rPr lang="en-GB" sz="2800" u="sng" dirty="0">
                          <a:effectLst/>
                        </a:rPr>
                        <a:t> Design Review &amp; Feedback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Sept 29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Done with STUDENTS and their respective</a:t>
                      </a:r>
                      <a:r>
                        <a:rPr lang="en-GB" sz="2800" baseline="0" dirty="0" smtClean="0">
                          <a:effectLst/>
                        </a:rPr>
                        <a:t> LOCAL MENTOR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Feedback on the “merge-run pre-check</a:t>
                      </a:r>
                      <a:r>
                        <a:rPr lang="en-GB" sz="2800" dirty="0" smtClean="0">
                          <a:effectLst/>
                        </a:rPr>
                        <a:t>”, Design Progress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262089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166D69AC-72F5-CCF8-46A1-A8F197EB6790}"/>
              </a:ext>
            </a:extLst>
          </p:cNvPr>
          <p:cNvSpPr/>
          <p:nvPr/>
        </p:nvSpPr>
        <p:spPr bwMode="auto">
          <a:xfrm>
            <a:off x="1523" y="-2510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4A21120-A7F0-4FB7-A415-A9B45ABB18AB}"/>
              </a:ext>
            </a:extLst>
          </p:cNvPr>
          <p:cNvSpPr txBox="1">
            <a:spLocks/>
          </p:cNvSpPr>
          <p:nvPr/>
        </p:nvSpPr>
        <p:spPr bwMode="auto">
          <a:xfrm>
            <a:off x="958752" y="935534"/>
            <a:ext cx="2138637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defTabSz="8255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activities schedule II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5EF0A263-2440-2CC8-D242-2F92B6019373}"/>
              </a:ext>
            </a:extLst>
          </p:cNvPr>
          <p:cNvGraphicFramePr>
            <a:graphicFrameLocks noGrp="1"/>
          </p:cNvGraphicFramePr>
          <p:nvPr/>
        </p:nvGraphicFramePr>
        <p:xfrm>
          <a:off x="958752" y="2825552"/>
          <a:ext cx="22250473" cy="1052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25">
                  <a:extLst>
                    <a:ext uri="{9D8B030D-6E8A-4147-A177-3AD203B41FA5}">
                      <a16:colId xmlns:a16="http://schemas.microsoft.com/office/drawing/2014/main" xmlns="" val="1157721537"/>
                    </a:ext>
                  </a:extLst>
                </a:gridCol>
                <a:gridCol w="2160739">
                  <a:extLst>
                    <a:ext uri="{9D8B030D-6E8A-4147-A177-3AD203B41FA5}">
                      <a16:colId xmlns:a16="http://schemas.microsoft.com/office/drawing/2014/main" xmlns="" val="3839219605"/>
                    </a:ext>
                  </a:extLst>
                </a:gridCol>
                <a:gridCol w="7536865">
                  <a:extLst>
                    <a:ext uri="{9D8B030D-6E8A-4147-A177-3AD203B41FA5}">
                      <a16:colId xmlns:a16="http://schemas.microsoft.com/office/drawing/2014/main" xmlns="" val="2547556367"/>
                    </a:ext>
                  </a:extLst>
                </a:gridCol>
                <a:gridCol w="4424372">
                  <a:extLst>
                    <a:ext uri="{9D8B030D-6E8A-4147-A177-3AD203B41FA5}">
                      <a16:colId xmlns:a16="http://schemas.microsoft.com/office/drawing/2014/main" xmlns="" val="293296006"/>
                    </a:ext>
                  </a:extLst>
                </a:gridCol>
                <a:gridCol w="4424372">
                  <a:extLst>
                    <a:ext uri="{9D8B030D-6E8A-4147-A177-3AD203B41FA5}">
                      <a16:colId xmlns:a16="http://schemas.microsoft.com/office/drawing/2014/main" xmlns="" val="1891562245"/>
                    </a:ext>
                  </a:extLst>
                </a:gridCol>
              </a:tblGrid>
              <a:tr h="196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Activities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Date/</a:t>
                      </a:r>
                      <a:endParaRPr lang="en-GB" sz="3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Deadline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Purpose</a:t>
                      </a:r>
                      <a:endParaRPr lang="en-GB" sz="3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Your Deliverables (provide info/links on your GitHub)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We will provide/handle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513821297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Weekly meet-ups 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 4, Oct 11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Guide to final submission and solve teams’ issues.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check-list of to-dos to the Design Teams.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Evaluate status of potential “drop-outs”.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771898906"/>
                  </a:ext>
                </a:extLst>
              </a:tr>
              <a:tr h="117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GB" sz="2800" u="sng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Design submission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Oct18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TBD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all blocks are LVS, DRC clean.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4262555051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GB" sz="2800" u="sng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Design Review &amp; Feedback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 22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Maybe a 1-week extension for late bugs detected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Delivery by Design teams of their finished blocks in GDSII.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2726177722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eFabless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pre-check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Nov 3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Deliver 2 Caravelle drop-ins to e-Fabless to check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2620892707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Tape-out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Nov 6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Finish line!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 of “winner teams” included in this </a:t>
                      </a:r>
                      <a:r>
                        <a:rPr lang="en-GB" sz="2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Tapeout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 of unfinished Designs to candidate for April, 2024 </a:t>
                      </a: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UNIC-CASS Call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417346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139D65C6-016E-104C-AC67-A1F9B92752A7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6DB200A0-D67C-4097-BA62-23BB4BED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52" y="935534"/>
            <a:ext cx="21962440" cy="2178050"/>
          </a:xfrm>
        </p:spPr>
        <p:txBody>
          <a:bodyPr/>
          <a:lstStyle/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"/>
                <a:sym typeface="Poppins" charset="0"/>
              </a:rPr>
              <a:t>m</a:t>
            </a:r>
            <a:r>
              <a:rPr kumimoji="0" lang="en-US" sz="8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"/>
                <a:sym typeface="Poppins" charset="0"/>
              </a:rPr>
              <a:t>entoring activities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83400D-9EA0-457C-AD10-5C8880E4B6DD}"/>
              </a:ext>
            </a:extLst>
          </p:cNvPr>
          <p:cNvSpPr txBox="1"/>
          <p:nvPr/>
        </p:nvSpPr>
        <p:spPr>
          <a:xfrm>
            <a:off x="1102768" y="3083287"/>
            <a:ext cx="22390722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Sept 27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  :  Session #6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4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#7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11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#8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18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</a:t>
            </a:r>
            <a:r>
              <a:rPr lang="en-GB" altLang="zh-CN" sz="6000" dirty="0" smtClean="0">
                <a:solidFill>
                  <a:schemeClr val="tx1"/>
                </a:solidFill>
              </a:rPr>
              <a:t>:  </a:t>
            </a:r>
            <a:r>
              <a:rPr lang="en-GB" altLang="zh-CN" sz="6000" dirty="0">
                <a:solidFill>
                  <a:schemeClr val="tx1"/>
                </a:solidFill>
              </a:rPr>
              <a:t>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#9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25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#10</a:t>
            </a:r>
            <a:endParaRPr lang="en-GB" altLang="zh-CN" sz="6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								</a:t>
            </a:r>
            <a:endParaRPr lang="en-GB" altLang="zh-CN" sz="6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9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1080" y="737320"/>
            <a:ext cx="20472920" cy="6480720"/>
          </a:xfrm>
        </p:spPr>
        <p:txBody>
          <a:bodyPr/>
          <a:lstStyle/>
          <a:p>
            <a:r>
              <a:rPr lang="pt-BR" dirty="0" err="1" smtClean="0"/>
              <a:t>Call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action</a:t>
            </a:r>
            <a:r>
              <a:rPr lang="pt-BR" dirty="0" smtClean="0"/>
              <a:t> :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DT </a:t>
            </a:r>
            <a:r>
              <a:rPr lang="pt-BR" dirty="0" err="1" smtClean="0"/>
              <a:t>Mentors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It </a:t>
            </a:r>
            <a:r>
              <a:rPr lang="pt-BR" dirty="0" err="1" smtClean="0"/>
              <a:t>is</a:t>
            </a:r>
            <a:r>
              <a:rPr lang="pt-BR" dirty="0" smtClean="0"/>
              <a:t> t</a:t>
            </a:r>
            <a:r>
              <a:rPr lang="pt-BR" dirty="0" smtClean="0"/>
              <a:t>ime for Design </a:t>
            </a:r>
            <a:r>
              <a:rPr lang="pt-BR" dirty="0" err="1" smtClean="0"/>
              <a:t>Reviews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each</a:t>
            </a:r>
            <a:r>
              <a:rPr lang="pt-BR" dirty="0" smtClean="0"/>
              <a:t> </a:t>
            </a:r>
            <a:r>
              <a:rPr lang="pt-BR" dirty="0"/>
              <a:t>T</a:t>
            </a:r>
            <a:r>
              <a:rPr lang="pt-BR" dirty="0" smtClean="0"/>
              <a:t>eam</a:t>
            </a:r>
            <a:r>
              <a:rPr lang="pt-BR" dirty="0" smtClean="0"/>
              <a:t> - in meeting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Local Mentor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Each</a:t>
            </a:r>
            <a:r>
              <a:rPr lang="pt-BR" dirty="0" smtClean="0"/>
              <a:t> </a:t>
            </a:r>
            <a:r>
              <a:rPr lang="pt-BR" dirty="0" err="1" smtClean="0"/>
              <a:t>team</a:t>
            </a:r>
            <a:r>
              <a:rPr lang="pt-BR" dirty="0" smtClean="0"/>
              <a:t> sets </a:t>
            </a:r>
            <a:r>
              <a:rPr lang="pt-BR" dirty="0" err="1" smtClean="0"/>
              <a:t>up</a:t>
            </a:r>
            <a:r>
              <a:rPr lang="pt-BR" dirty="0" smtClean="0"/>
              <a:t> its </a:t>
            </a:r>
            <a:r>
              <a:rPr lang="pt-BR" dirty="0" err="1" smtClean="0"/>
              <a:t>internal</a:t>
            </a:r>
            <a:r>
              <a:rPr lang="pt-BR" dirty="0" smtClean="0"/>
              <a:t> </a:t>
            </a:r>
            <a:r>
              <a:rPr lang="pt-BR" dirty="0" err="1" smtClean="0"/>
              <a:t>Review</a:t>
            </a:r>
            <a:r>
              <a:rPr lang="pt-BR" dirty="0" smtClean="0"/>
              <a:t> Meeting (online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in-person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0960" y="10314384"/>
            <a:ext cx="21098344" cy="3024336"/>
          </a:xfrm>
        </p:spPr>
        <p:txBody>
          <a:bodyPr/>
          <a:lstStyle/>
          <a:p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sz="13800" dirty="0"/>
              <a:t> </a:t>
            </a:r>
            <a:r>
              <a:rPr lang="pt-BR" sz="13800" dirty="0" smtClean="0"/>
              <a:t>  </a:t>
            </a:r>
            <a:r>
              <a:rPr lang="pt-BR" sz="8800" dirty="0" err="1" smtClean="0"/>
              <a:t>Finish</a:t>
            </a:r>
            <a:r>
              <a:rPr lang="pt-BR" sz="8800" dirty="0" smtClean="0"/>
              <a:t> </a:t>
            </a:r>
            <a:r>
              <a:rPr lang="pt-BR" sz="8800" dirty="0" err="1" smtClean="0"/>
              <a:t>Review</a:t>
            </a:r>
            <a:r>
              <a:rPr lang="pt-BR" sz="8800" dirty="0" smtClean="0"/>
              <a:t> </a:t>
            </a:r>
            <a:r>
              <a:rPr lang="pt-BR" sz="8800" dirty="0" err="1" smtClean="0"/>
              <a:t>by</a:t>
            </a:r>
            <a:r>
              <a:rPr lang="pt-BR" sz="8800" dirty="0" smtClean="0"/>
              <a:t> </a:t>
            </a:r>
            <a:r>
              <a:rPr lang="pt-BR" sz="8800" dirty="0" err="1" smtClean="0"/>
              <a:t>Oct</a:t>
            </a:r>
            <a:r>
              <a:rPr lang="pt-BR" sz="8800" dirty="0" smtClean="0"/>
              <a:t> 3rd, 2023</a:t>
            </a:r>
            <a:endParaRPr lang="pt-BR" sz="8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13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593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A7E90F-034F-3AE1-5A9E-3F5345467EA3}"/>
              </a:ext>
            </a:extLst>
          </p:cNvPr>
          <p:cNvSpPr/>
          <p:nvPr/>
        </p:nvSpPr>
        <p:spPr bwMode="auto">
          <a:xfrm>
            <a:off x="-30293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Meet-up </a:t>
            </a:r>
            <a:r>
              <a:rPr lang="en-US" dirty="0" smtClean="0"/>
              <a:t>#6  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6A5B7325-9E61-11A2-3FB6-B8CB3544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784" y="4049688"/>
            <a:ext cx="22633160" cy="8264822"/>
          </a:xfrm>
        </p:spPr>
        <p:txBody>
          <a:bodyPr/>
          <a:lstStyle/>
          <a:p>
            <a:r>
              <a:rPr lang="en-US" sz="4000" dirty="0" smtClean="0"/>
              <a:t>9.00-9.05</a:t>
            </a:r>
            <a:r>
              <a:rPr lang="en-US" sz="4000" dirty="0"/>
              <a:t>: </a:t>
            </a:r>
            <a:r>
              <a:rPr lang="en-US" sz="4000" dirty="0" smtClean="0"/>
              <a:t>   Welcome &amp;  Review     Today´s  agenda </a:t>
            </a:r>
          </a:p>
          <a:p>
            <a:r>
              <a:rPr lang="en-US" sz="4000" dirty="0" smtClean="0"/>
              <a:t>9:05 : 9:15   Review   </a:t>
            </a:r>
            <a:r>
              <a:rPr lang="en-US" sz="4000" dirty="0" err="1" smtClean="0">
                <a:solidFill>
                  <a:srgbClr val="FF0000"/>
                </a:solidFill>
              </a:rPr>
              <a:t>Tapeout</a:t>
            </a:r>
            <a:r>
              <a:rPr lang="en-US" sz="4000" dirty="0" smtClean="0">
                <a:solidFill>
                  <a:srgbClr val="FF0000"/>
                </a:solidFill>
              </a:rPr>
              <a:t> Milestones   ( Sergio </a:t>
            </a:r>
            <a:r>
              <a:rPr lang="en-US" sz="4000" dirty="0" err="1" smtClean="0">
                <a:solidFill>
                  <a:srgbClr val="FF0000"/>
                </a:solidFill>
              </a:rPr>
              <a:t>Bampi</a:t>
            </a:r>
            <a:r>
              <a:rPr lang="en-US" sz="4000" dirty="0" smtClean="0">
                <a:solidFill>
                  <a:srgbClr val="FF0000"/>
                </a:solidFill>
              </a:rPr>
              <a:t>)  </a:t>
            </a:r>
            <a:r>
              <a:rPr lang="en-US" sz="4000" dirty="0" smtClean="0">
                <a:solidFill>
                  <a:schemeClr val="tx1"/>
                </a:solidFill>
              </a:rPr>
              <a:t>(Federal </a:t>
            </a:r>
            <a:r>
              <a:rPr lang="en-US" sz="4000" dirty="0" smtClean="0">
                <a:solidFill>
                  <a:schemeClr val="tx1"/>
                </a:solidFill>
              </a:rPr>
              <a:t>Univ. </a:t>
            </a:r>
            <a:r>
              <a:rPr lang="en-US" sz="4000" dirty="0" smtClean="0">
                <a:solidFill>
                  <a:schemeClr val="tx1"/>
                </a:solidFill>
              </a:rPr>
              <a:t>UFRGS, Brazil)</a:t>
            </a:r>
          </a:p>
          <a:p>
            <a:pPr algn="l"/>
            <a:r>
              <a:rPr lang="en-US" sz="4000" dirty="0" smtClean="0"/>
              <a:t>9:15-9:30:  “</a:t>
            </a:r>
            <a:r>
              <a:rPr lang="en-US" sz="4000" dirty="0" err="1" smtClean="0">
                <a:solidFill>
                  <a:srgbClr val="FF0000"/>
                </a:solidFill>
              </a:rPr>
              <a:t>Prechecks</a:t>
            </a:r>
            <a:r>
              <a:rPr lang="en-US" sz="4000" dirty="0" smtClean="0">
                <a:solidFill>
                  <a:srgbClr val="FF0000"/>
                </a:solidFill>
              </a:rPr>
              <a:t>  Reports  by each Design Team-  A Summary </a:t>
            </a:r>
            <a:r>
              <a:rPr lang="en-US" sz="4000" dirty="0" smtClean="0"/>
              <a:t>“    Mock </a:t>
            </a:r>
            <a:r>
              <a:rPr lang="en-US" sz="4000" dirty="0" err="1" smtClean="0"/>
              <a:t>tapeout</a:t>
            </a:r>
            <a:r>
              <a:rPr lang="en-US" sz="4000" dirty="0" smtClean="0"/>
              <a:t> milestone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r>
              <a:rPr lang="en-US" sz="4000" dirty="0" smtClean="0"/>
              <a:t>			by  </a:t>
            </a:r>
            <a:r>
              <a:rPr lang="pt-BR" sz="4000" dirty="0" smtClean="0">
                <a:solidFill>
                  <a:srgbClr val="FF0000"/>
                </a:solidFill>
              </a:rPr>
              <a:t>Jorge Marin </a:t>
            </a:r>
            <a:r>
              <a:rPr lang="en-US" sz="4000" dirty="0" smtClean="0"/>
              <a:t> (Univ. F. S. M. , Chile) </a:t>
            </a:r>
            <a:endParaRPr lang="en-US" sz="4000" dirty="0"/>
          </a:p>
          <a:p>
            <a:r>
              <a:rPr lang="en-US" sz="4000" dirty="0" smtClean="0"/>
              <a:t>9:30-9:45  </a:t>
            </a:r>
            <a:r>
              <a:rPr lang="en-US" sz="4000" dirty="0" smtClean="0"/>
              <a:t>	Q&amp;A  </a:t>
            </a:r>
            <a:r>
              <a:rPr lang="en-US" sz="4000" dirty="0" smtClean="0"/>
              <a:t> by Design Teams and </a:t>
            </a:r>
            <a:r>
              <a:rPr lang="en-US" sz="4000" dirty="0" smtClean="0"/>
              <a:t>Suggestions by all mentors</a:t>
            </a:r>
            <a:endParaRPr lang="en-US" sz="4000" dirty="0"/>
          </a:p>
          <a:p>
            <a:r>
              <a:rPr lang="en-US" sz="4000" dirty="0" smtClean="0"/>
              <a:t>09:45: 9:55</a:t>
            </a:r>
            <a:r>
              <a:rPr lang="en-US" sz="4000" dirty="0" smtClean="0"/>
              <a:t>     </a:t>
            </a:r>
            <a:r>
              <a:rPr lang="en-US" sz="4000" dirty="0" smtClean="0"/>
              <a:t>Call to </a:t>
            </a:r>
            <a:r>
              <a:rPr lang="en-US" sz="4400" b="1" dirty="0" smtClean="0"/>
              <a:t>Design Reviews by local team Mentor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000" dirty="0" smtClean="0"/>
              <a:t>09:55 </a:t>
            </a:r>
            <a:r>
              <a:rPr lang="en-US" sz="4000" dirty="0" smtClean="0"/>
              <a:t>–</a:t>
            </a:r>
            <a:r>
              <a:rPr lang="en-US" sz="4000" dirty="0" smtClean="0"/>
              <a:t>10:15   </a:t>
            </a:r>
            <a:r>
              <a:rPr lang="en-US" sz="4000" dirty="0" smtClean="0"/>
              <a:t>Q&amp;A</a:t>
            </a:r>
          </a:p>
          <a:p>
            <a:r>
              <a:rPr lang="en-US" sz="4000" dirty="0" smtClean="0"/>
              <a:t>10:15:    </a:t>
            </a:r>
            <a:r>
              <a:rPr lang="en-US" sz="4000" dirty="0" smtClean="0"/>
              <a:t>Adjourn 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93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D3553A7-024E-83E9-644A-5E1665C12458}"/>
              </a:ext>
            </a:extLst>
          </p:cNvPr>
          <p:cNvSpPr/>
          <p:nvPr/>
        </p:nvSpPr>
        <p:spPr bwMode="auto">
          <a:xfrm>
            <a:off x="526704" y="-446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673424"/>
            <a:ext cx="21232340" cy="5256584"/>
          </a:xfrm>
        </p:spPr>
        <p:txBody>
          <a:bodyPr/>
          <a:lstStyle/>
          <a:p>
            <a:r>
              <a:rPr lang="en-US" dirty="0"/>
              <a:t>UNIC-CASS </a:t>
            </a:r>
            <a:r>
              <a:rPr lang="en-US" dirty="0" smtClean="0"/>
              <a:t> thanks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Molly </a:t>
            </a:r>
            <a:r>
              <a:rPr lang="en-US" sz="8000" dirty="0" err="1" smtClean="0"/>
              <a:t>Brackin</a:t>
            </a:r>
            <a:r>
              <a:rPr lang="en-US" sz="8000" dirty="0" smtClean="0"/>
              <a:t> at Conference Catalysts  for</a:t>
            </a:r>
            <a:br>
              <a:rPr lang="en-US" sz="8000" dirty="0" smtClean="0"/>
            </a:br>
            <a:r>
              <a:rPr lang="en-US" sz="8000" dirty="0" smtClean="0"/>
              <a:t>her support  behind the scenes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All previous </a:t>
            </a:r>
            <a:r>
              <a:rPr lang="en-US" sz="8000" dirty="0" smtClean="0">
                <a:solidFill>
                  <a:srgbClr val="FF0000"/>
                </a:solidFill>
              </a:rPr>
              <a:t>mentoring sessions</a:t>
            </a:r>
            <a:r>
              <a:rPr lang="en-US" sz="8000" dirty="0" smtClean="0"/>
              <a:t> are recorded</a:t>
            </a:r>
            <a:br>
              <a:rPr lang="en-US" sz="8000" dirty="0" smtClean="0"/>
            </a:br>
            <a:r>
              <a:rPr lang="en-US" sz="8000" dirty="0" smtClean="0"/>
              <a:t>and available at the  UNIC-CASS homepage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6000" dirty="0">
                <a:solidFill>
                  <a:srgbClr val="FF0000"/>
                </a:solidFill>
              </a:rPr>
              <a:t>https://ieee-cas.org/universalization-ic-design-cass-unic-cass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462808" y="3185593"/>
            <a:ext cx="16993888" cy="74168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UNIC-CASS Program Overview</a:t>
            </a: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85724E72-024E-C514-0ABF-43504257667D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Universalization in IC Design by CASS</a:t>
            </a:r>
            <a:br>
              <a:rPr lang="en-US" dirty="0"/>
            </a:br>
            <a:r>
              <a:rPr lang="en-US" dirty="0"/>
              <a:t>(UNIC-CASS)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C0A70B-C0A7-44A4-46F5-455D8E572A14}"/>
              </a:ext>
            </a:extLst>
          </p:cNvPr>
          <p:cNvSpPr txBox="1"/>
          <p:nvPr/>
        </p:nvSpPr>
        <p:spPr>
          <a:xfrm>
            <a:off x="0" y="12959516"/>
            <a:ext cx="2438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Material available in GitHub ( </a:t>
            </a:r>
            <a:r>
              <a:rPr lang="es-E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github.com/unic-cass</a:t>
            </a:r>
            <a:r>
              <a:rPr lang="es-E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), slack channel (</a:t>
            </a:r>
            <a:r>
              <a:rPr lang="en-US" sz="28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4"/>
              </a:rPr>
              <a:t>https://unic-cass.slack.com/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), CASS Microlearning (</a:t>
            </a:r>
            <a:r>
              <a:rPr lang="en-US" sz="28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/>
              </a:rPr>
              <a:t>https://</a:t>
            </a:r>
            <a:r>
              <a:rPr lang="en-US" sz="2800" i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/>
              </a:rPr>
              <a:t>ml.ieee-cas.org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8CA6CF-5686-B92A-4FFB-2F5F09C87172}"/>
              </a:ext>
            </a:extLst>
          </p:cNvPr>
          <p:cNvSpPr txBox="1"/>
          <p:nvPr/>
        </p:nvSpPr>
        <p:spPr>
          <a:xfrm>
            <a:off x="14680097" y="7692160"/>
            <a:ext cx="810059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Benefits: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by experience from IC to chip test/bring-up.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 using open-source EDA tools and Open PDKs.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students' professional careers</a:t>
            </a:r>
            <a:b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0EA9F4-C903-9B40-9B36-0D2D6822C2A4}"/>
              </a:ext>
            </a:extLst>
          </p:cNvPr>
          <p:cNvSpPr txBox="1"/>
          <p:nvPr/>
        </p:nvSpPr>
        <p:spPr>
          <a:xfrm>
            <a:off x="1597046" y="7702063"/>
            <a:ext cx="12260178" cy="509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it works?</a:t>
            </a:r>
          </a:p>
          <a:p>
            <a:endParaRPr lang="en-US" sz="3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Jumpstart your journey from carefully curated materials on CASS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platform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Hands-on design mentoring by experts in the field, 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Fabricate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Submit designs to CASS-sponsored fabrication runs via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Efabless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chipIgnite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 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Bringup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your fabricated chip at selected testing facilities.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4DE6DF-6470-8A06-1C28-4E5816E003DF}"/>
              </a:ext>
            </a:extLst>
          </p:cNvPr>
          <p:cNvSpPr txBox="1"/>
          <p:nvPr/>
        </p:nvSpPr>
        <p:spPr>
          <a:xfrm>
            <a:off x="1606824" y="4587246"/>
            <a:ext cx="12260178" cy="282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</a:t>
            </a:r>
            <a:r>
              <a:rPr lang="en-US" sz="3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UNIC-CASS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structured end-to-end Integrated Circuit (IC) design-to-test experiential learning program. strategic cooperation with the SSCS serving geographical-complementing locations.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DA6DF9-1B81-870E-5B7D-00A6EEFAA243}"/>
              </a:ext>
            </a:extLst>
          </p:cNvPr>
          <p:cNvSpPr txBox="1"/>
          <p:nvPr/>
        </p:nvSpPr>
        <p:spPr>
          <a:xfrm>
            <a:off x="14686355" y="4587246"/>
            <a:ext cx="87729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Aim: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improve the know-how and accessibility to IC Design technologies for enthusiasts and design communities worldwide</a:t>
            </a:r>
            <a:b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3E85AE-B3BE-E7EA-C93D-2C96DA68719F}"/>
              </a:ext>
            </a:extLst>
          </p:cNvPr>
          <p:cNvSpPr txBox="1"/>
          <p:nvPr/>
        </p:nvSpPr>
        <p:spPr>
          <a:xfrm>
            <a:off x="9166464" y="3664673"/>
            <a:ext cx="15216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https://ieee-cas.org/universalization-ic-design-cass-unic-cass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D3553A7-024E-83E9-644A-5E1665C12458}"/>
              </a:ext>
            </a:extLst>
          </p:cNvPr>
          <p:cNvSpPr/>
          <p:nvPr/>
        </p:nvSpPr>
        <p:spPr bwMode="auto">
          <a:xfrm>
            <a:off x="3565" y="-558824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40" y="1385392"/>
            <a:ext cx="19504148" cy="2178050"/>
          </a:xfrm>
        </p:spPr>
        <p:txBody>
          <a:bodyPr/>
          <a:lstStyle/>
          <a:p>
            <a:r>
              <a:rPr lang="en-US" dirty="0"/>
              <a:t>UNIC-CASS </a:t>
            </a:r>
            <a:r>
              <a:rPr lang="en-US" dirty="0" smtClean="0"/>
              <a:t>Milestones - 2023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5660D3F-5829-D39C-AA93-0CB25EC41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73097"/>
              </p:ext>
            </p:extLst>
          </p:nvPr>
        </p:nvGraphicFramePr>
        <p:xfrm>
          <a:off x="3046984" y="3257600"/>
          <a:ext cx="19658184" cy="9298080"/>
        </p:xfrm>
        <a:graphic>
          <a:graphicData uri="http://schemas.openxmlformats.org/drawingml/2006/table">
            <a:tbl>
              <a:tblPr/>
              <a:tblGrid>
                <a:gridCol w="5538615">
                  <a:extLst>
                    <a:ext uri="{9D8B030D-6E8A-4147-A177-3AD203B41FA5}">
                      <a16:colId xmlns:a16="http://schemas.microsoft.com/office/drawing/2014/main" xmlns="" val="4074656531"/>
                    </a:ext>
                  </a:extLst>
                </a:gridCol>
                <a:gridCol w="14119569">
                  <a:extLst>
                    <a:ext uri="{9D8B030D-6E8A-4147-A177-3AD203B41FA5}">
                      <a16:colId xmlns:a16="http://schemas.microsoft.com/office/drawing/2014/main" xmlns="" val="15956697"/>
                    </a:ext>
                  </a:extLst>
                </a:gridCol>
              </a:tblGrid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 </a:t>
                      </a:r>
                      <a:endParaRPr lang="en-MY" sz="4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  <a:endParaRPr lang="en-MY" sz="4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529075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June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First Call for Participation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062002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July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28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Students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submission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2491309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17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WW UNIC-CAS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 Webinar (world-wide) – Stream from CASS Resource </a:t>
                      </a:r>
                      <a:r>
                        <a:rPr lang="en-MY" sz="4000" baseline="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Center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18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Announcement : 27 Design teams Selected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7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Oct 30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Design-to-</a:t>
                      </a:r>
                      <a:r>
                        <a:rPr lang="en-MY" sz="4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Tapeout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Mentoring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sessions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Learn from specially curated educational materials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604965"/>
                  </a:ext>
                </a:extLst>
              </a:tr>
              <a:tr h="12717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14th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TEAMS:  Survey  response in a  Google  Form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22 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Mock-</a:t>
                      </a:r>
                      <a:r>
                        <a:rPr lang="en-MY" sz="40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tapeou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DELIVERED by 16  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 TEAMS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 6, 2023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Efab</a:t>
                      </a:r>
                      <a:r>
                        <a:rPr lang="en-MY" sz="4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less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Clean &amp; Top-level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layout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submission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7909243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April 2024</a:t>
                      </a:r>
                      <a:endParaRPr lang="en-MY" sz="40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 Chip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test/bring-up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58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2E7D2E7A-9E94-8F45-AC71-3D0965DF227B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EA8337E-9A87-8824-7D8A-0725296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72" y="305272"/>
            <a:ext cx="19802200" cy="2808312"/>
          </a:xfrm>
        </p:spPr>
        <p:txBody>
          <a:bodyPr/>
          <a:lstStyle/>
          <a:p>
            <a:r>
              <a:rPr lang="en-US" dirty="0" smtClean="0"/>
              <a:t>2023 UNIC-CASS submissions</a:t>
            </a:r>
            <a:br>
              <a:rPr lang="en-US" dirty="0" smtClean="0"/>
            </a:br>
            <a:r>
              <a:rPr lang="en-US" dirty="0" smtClean="0"/>
              <a:t>68 Team Proposals        16 Countries </a:t>
            </a:r>
            <a:endParaRPr lang="en-US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xmlns="" id="{D53E08FC-3619-3ACA-A54C-71B84E42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3401616"/>
            <a:ext cx="16013942" cy="99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2E7D2E7A-9E94-8F45-AC71-3D0965DF227B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EA8337E-9A87-8824-7D8A-0725296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20" y="593304"/>
            <a:ext cx="20954328" cy="2592288"/>
          </a:xfrm>
        </p:spPr>
        <p:txBody>
          <a:bodyPr/>
          <a:lstStyle/>
          <a:p>
            <a:r>
              <a:rPr lang="en-US" sz="8800" dirty="0"/>
              <a:t>2023 UNIC-CASS </a:t>
            </a:r>
            <a:r>
              <a:rPr lang="en-US" sz="8800" dirty="0" smtClean="0"/>
              <a:t>Selected Design Teams  </a:t>
            </a:r>
            <a:br>
              <a:rPr lang="en-US" sz="8800" dirty="0" smtClean="0"/>
            </a:br>
            <a:r>
              <a:rPr lang="en-US" dirty="0" smtClean="0"/>
              <a:t>@Start line    :  27 Teams      11 Countries</a:t>
            </a:r>
            <a:endParaRPr lang="en-US" dirty="0"/>
          </a:p>
        </p:txBody>
      </p:sp>
      <p:pic>
        <p:nvPicPr>
          <p:cNvPr id="6" name="Espaço Reservado para Conteúdo 5" descr="Accepted Projects - per Count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32" y="3473624"/>
            <a:ext cx="15049672" cy="9301161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xmlns="" id="{5EA8337E-9A87-8824-7D8A-072529650DF9}"/>
              </a:ext>
            </a:extLst>
          </p:cNvPr>
          <p:cNvSpPr txBox="1">
            <a:spLocks/>
          </p:cNvSpPr>
          <p:nvPr/>
        </p:nvSpPr>
        <p:spPr bwMode="auto">
          <a:xfrm>
            <a:off x="16800512" y="5057800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Latin America: 14</a:t>
            </a: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Far East: 11</a:t>
            </a: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Region 8 : 2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462808" y="3185593"/>
            <a:ext cx="16993888" cy="74168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UNIC-CASS </a:t>
            </a:r>
            <a:r>
              <a:rPr lang="en-US" sz="7200" b="1" dirty="0" smtClean="0">
                <a:solidFill>
                  <a:schemeClr val="tx2"/>
                </a:solidFill>
              </a:rPr>
              <a:t>Design-to-</a:t>
            </a:r>
            <a:r>
              <a:rPr lang="en-US" sz="7200" b="1" dirty="0" err="1" smtClean="0">
                <a:solidFill>
                  <a:schemeClr val="tx2"/>
                </a:solidFill>
              </a:rPr>
              <a:t>Tapeout</a:t>
            </a:r>
            <a:endParaRPr lang="en-US" sz="7200" b="1" dirty="0" smtClean="0">
              <a:solidFill>
                <a:schemeClr val="tx2"/>
              </a:solidFill>
            </a:endParaRPr>
          </a:p>
          <a:p>
            <a:r>
              <a:rPr lang="en-US" sz="7200" b="1" dirty="0" smtClean="0">
                <a:solidFill>
                  <a:schemeClr val="tx2"/>
                </a:solidFill>
              </a:rPr>
              <a:t>Meet up organizers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endParaRPr lang="en-US" altLang="x-none" sz="54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en-US" altLang="x-none" sz="5400" b="1" spc="300" dirty="0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Sergio </a:t>
            </a:r>
            <a:r>
              <a:rPr lang="en-US" altLang="x-none" sz="5400" b="1" spc="300" dirty="0" err="1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Bampi</a:t>
            </a:r>
            <a:endParaRPr lang="en-US" altLang="x-none" sz="54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pt-BR" altLang="x-none" sz="3600" b="1" spc="300" dirty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Federal Univ. of Rio Grande do Sul, </a:t>
            </a:r>
            <a:r>
              <a:rPr lang="pt-BR" altLang="x-none" sz="3600" b="1" spc="300" dirty="0" err="1" smtClean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Brazil</a:t>
            </a:r>
            <a:endParaRPr lang="pt-BR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endParaRPr lang="pt-BR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en-US" altLang="x-none" sz="5400" b="1" spc="300" dirty="0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Jorge Marin</a:t>
            </a:r>
          </a:p>
          <a:p>
            <a:pPr eaLnBrk="1">
              <a:defRPr/>
            </a:pPr>
            <a:r>
              <a:rPr lang="pt-BR" altLang="x-none" sz="3600" b="1" spc="300" dirty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Univ. Tecnica Federico Santa Maria, Chile</a:t>
            </a:r>
            <a:endParaRPr lang="en-US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DB90A6-4546-9A80-C1A6-681D7B140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4728" y="3473624"/>
            <a:ext cx="3029807" cy="3462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A61632-238B-BC9E-AB61-824C26B9E9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14" b="9967"/>
          <a:stretch/>
        </p:blipFill>
        <p:spPr>
          <a:xfrm>
            <a:off x="18737801" y="7578080"/>
            <a:ext cx="3036734" cy="34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Business Report 1 - green">
      <a:dk1>
        <a:srgbClr val="0F0C16"/>
      </a:dk1>
      <a:lt1>
        <a:srgbClr val="FEFFFE"/>
      </a:lt1>
      <a:dk2>
        <a:srgbClr val="151623"/>
      </a:dk2>
      <a:lt2>
        <a:srgbClr val="FEFFFE"/>
      </a:lt2>
      <a:accent1>
        <a:srgbClr val="A4EA78"/>
      </a:accent1>
      <a:accent2>
        <a:srgbClr val="9AE075"/>
      </a:accent2>
      <a:accent3>
        <a:srgbClr val="86D16F"/>
      </a:accent3>
      <a:accent4>
        <a:srgbClr val="6DBD66"/>
      </a:accent4>
      <a:accent5>
        <a:srgbClr val="3E414F"/>
      </a:accent5>
      <a:accent6>
        <a:srgbClr val="86D16F"/>
      </a:accent6>
      <a:hlink>
        <a:srgbClr val="A4EA78"/>
      </a:hlink>
      <a:folHlink>
        <a:srgbClr val="6DBD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350A60-E4A5-CC42-A5F1-71D887317FF6}">
  <we:reference id="98d6c1cd-d2ea-4e59-b3d5-7612ea4978eb" version="3.0.0.1" store="EXCatalog" storeType="EXCatalog"/>
  <we:alternateReferences>
    <we:reference id="WA104380907" version="3.0.0.1" store="en-MY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51994</TotalTime>
  <Words>737</Words>
  <Application>Microsoft Office PowerPoint</Application>
  <PresentationFormat>Personalizar</PresentationFormat>
  <Paragraphs>162</Paragraphs>
  <Slides>13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Arial</vt:lpstr>
      <vt:lpstr>Open Sans Light</vt:lpstr>
      <vt:lpstr>Calibri</vt:lpstr>
      <vt:lpstr>Open Sans Semibold</vt:lpstr>
      <vt:lpstr>Open Sans</vt:lpstr>
      <vt:lpstr>Helvetica Neue</vt:lpstr>
      <vt:lpstr>Poppins Medium</vt:lpstr>
      <vt:lpstr>Poppins</vt:lpstr>
      <vt:lpstr>Arial Nova</vt:lpstr>
      <vt:lpstr>Arial </vt:lpstr>
      <vt:lpstr>Arial Nova Light</vt:lpstr>
      <vt:lpstr>White</vt:lpstr>
      <vt:lpstr>Apresentação do PowerPoint</vt:lpstr>
      <vt:lpstr>Meet-up #6   Agenda</vt:lpstr>
      <vt:lpstr>UNIC-CASS  thanks to:  Molly Brackin at Conference Catalysts  for her support  behind the scenes  All previous mentoring sessions are recorded and available at the  UNIC-CASS homepage  https://ieee-cas.org/universalization-ic-design-cass-unic-cass</vt:lpstr>
      <vt:lpstr>Apresentação do PowerPoint</vt:lpstr>
      <vt:lpstr>Universalization in IC Design by CASS (UNIC-CASS)</vt:lpstr>
      <vt:lpstr>UNIC-CASS Milestones - 2023</vt:lpstr>
      <vt:lpstr>2023 UNIC-CASS submissions 68 Team Proposals        16 Countries </vt:lpstr>
      <vt:lpstr>2023 UNIC-CASS Selected Design Teams   @Start line    :  27 Teams      11 Countries</vt:lpstr>
      <vt:lpstr>Apresentação do PowerPoint</vt:lpstr>
      <vt:lpstr>Apresentação do PowerPoint</vt:lpstr>
      <vt:lpstr>Apresentação do PowerPoint</vt:lpstr>
      <vt:lpstr>Design-to-Tapeout mentoring activities</vt:lpstr>
      <vt:lpstr>Call to action : To all DT Mentors:  It is time for Design Reviews by each Team - in meeting with the Local Mentor  Each team sets up its internal Review Meeting (online or in-person)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Brittian Parkinson</dc:creator>
  <cp:lastModifiedBy>CODEC PQ</cp:lastModifiedBy>
  <cp:revision>497</cp:revision>
  <cp:lastPrinted>2022-09-28T06:58:50Z</cp:lastPrinted>
  <dcterms:created xsi:type="dcterms:W3CDTF">2018-11-08T20:28:03Z</dcterms:created>
  <dcterms:modified xsi:type="dcterms:W3CDTF">2023-09-28T13:16:14Z</dcterms:modified>
</cp:coreProperties>
</file>