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webextensions/taskpanes.xml" ContentType="application/vnd.ms-office.webextensiontaskpanes+xml"/>
  <Override PartName="/ppt/webextensions/webextension1.xml" ContentType="application/vnd.ms-office.webextension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11/relationships/webextensiontaskpanes" Target="ppt/webextensions/taskpanes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strictFirstAndLastChars="0" embedTrueTypeFonts="1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1200" r:id="rId2"/>
    <p:sldId id="1223" r:id="rId3"/>
    <p:sldId id="1231" r:id="rId4"/>
    <p:sldId id="1191" r:id="rId5"/>
    <p:sldId id="1195" r:id="rId6"/>
    <p:sldId id="1196" r:id="rId7"/>
    <p:sldId id="1206" r:id="rId8"/>
    <p:sldId id="1225" r:id="rId9"/>
    <p:sldId id="1232" r:id="rId10"/>
    <p:sldId id="1233" r:id="rId11"/>
    <p:sldId id="1234" r:id="rId12"/>
    <p:sldId id="1236" r:id="rId13"/>
    <p:sldId id="1237" r:id="rId14"/>
    <p:sldId id="1238" r:id="rId15"/>
    <p:sldId id="1239" r:id="rId16"/>
    <p:sldId id="1240" r:id="rId17"/>
    <p:sldId id="1241" r:id="rId18"/>
  </p:sldIdLst>
  <p:sldSz cx="24384000" cy="13716000"/>
  <p:notesSz cx="7099300" cy="10234613"/>
  <p:embeddedFontLst>
    <p:embeddedFont>
      <p:font typeface="Arial Nova" panose="020B0604020202020204" charset="0"/>
      <p:regular r:id="rId21"/>
      <p:bold r:id="rId22"/>
      <p:italic r:id="rId23"/>
      <p:boldItalic r:id="rId24"/>
    </p:embeddedFont>
    <p:embeddedFont>
      <p:font typeface="Poppins Medium" panose="020B0604020202020204" charset="0"/>
      <p:regular r:id="rId25"/>
      <p:italic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Open Sans Semibold" panose="020B0604020202020204" charset="0"/>
      <p:regular r:id="rId31"/>
      <p:bold r:id="rId32"/>
      <p:italic r:id="rId33"/>
      <p:boldItalic r:id="rId34"/>
    </p:embeddedFont>
    <p:embeddedFont>
      <p:font typeface="Open Sans" panose="020B0604020202020204" charset="0"/>
      <p:regular r:id="rId35"/>
      <p:bold r:id="rId36"/>
      <p:italic r:id="rId37"/>
      <p:boldItalic r:id="rId38"/>
    </p:embeddedFont>
    <p:embeddedFont>
      <p:font typeface="Open Sans Light" panose="020B0604020202020204" charset="0"/>
      <p:regular r:id="rId39"/>
      <p:italic r:id="rId40"/>
    </p:embeddedFont>
    <p:embeddedFont>
      <p:font typeface="Poppins" panose="020B0604020202020204" charset="0"/>
      <p:regular r:id="rId41"/>
      <p:bold r:id="rId42"/>
      <p:italic r:id="rId43"/>
      <p:boldItalic r:id="rId44"/>
    </p:embeddedFont>
    <p:embeddedFont>
      <p:font typeface="Arial Nova Light" panose="020B0604020202020204" charset="0"/>
      <p:regular r:id="rId45"/>
      <p:italic r:id="rId46"/>
    </p:embeddedFont>
  </p:embeddedFontLst>
  <p:defaultTextStyle>
    <a:defPPr>
      <a:defRPr lang="x-none"/>
    </a:defPPr>
    <a:lvl1pPr algn="l" defTabSz="825500" rtl="0" eaLnBrk="0" fontAlgn="base" hangingPunct="0">
      <a:spcBef>
        <a:spcPct val="0"/>
      </a:spcBef>
      <a:spcAft>
        <a:spcPct val="0"/>
      </a:spcAft>
      <a:defRPr sz="2000" kern="1200">
        <a:solidFill>
          <a:srgbClr val="74808C"/>
        </a:solidFill>
        <a:latin typeface="Poppins" charset="0"/>
        <a:ea typeface="Poppins" charset="0"/>
        <a:cs typeface="Poppins" charset="0"/>
        <a:sym typeface="Poppins" charset="0"/>
      </a:defRPr>
    </a:lvl1pPr>
    <a:lvl2pPr marL="457200" indent="-228600" algn="l" defTabSz="825500" rtl="0" eaLnBrk="0" fontAlgn="base" hangingPunct="0">
      <a:spcBef>
        <a:spcPct val="0"/>
      </a:spcBef>
      <a:spcAft>
        <a:spcPct val="0"/>
      </a:spcAft>
      <a:defRPr sz="2000" kern="1200">
        <a:solidFill>
          <a:srgbClr val="74808C"/>
        </a:solidFill>
        <a:latin typeface="Poppins" charset="0"/>
        <a:ea typeface="Poppins" charset="0"/>
        <a:cs typeface="Poppins" charset="0"/>
        <a:sym typeface="Poppins" charset="0"/>
      </a:defRPr>
    </a:lvl2pPr>
    <a:lvl3pPr marL="914400" indent="-457200" algn="l" defTabSz="825500" rtl="0" eaLnBrk="0" fontAlgn="base" hangingPunct="0">
      <a:spcBef>
        <a:spcPct val="0"/>
      </a:spcBef>
      <a:spcAft>
        <a:spcPct val="0"/>
      </a:spcAft>
      <a:defRPr sz="2000" kern="1200">
        <a:solidFill>
          <a:srgbClr val="74808C"/>
        </a:solidFill>
        <a:latin typeface="Poppins" charset="0"/>
        <a:ea typeface="Poppins" charset="0"/>
        <a:cs typeface="Poppins" charset="0"/>
        <a:sym typeface="Poppins" charset="0"/>
      </a:defRPr>
    </a:lvl3pPr>
    <a:lvl4pPr marL="1371600" indent="-685800" algn="l" defTabSz="825500" rtl="0" eaLnBrk="0" fontAlgn="base" hangingPunct="0">
      <a:spcBef>
        <a:spcPct val="0"/>
      </a:spcBef>
      <a:spcAft>
        <a:spcPct val="0"/>
      </a:spcAft>
      <a:defRPr sz="2000" kern="1200">
        <a:solidFill>
          <a:srgbClr val="74808C"/>
        </a:solidFill>
        <a:latin typeface="Poppins" charset="0"/>
        <a:ea typeface="Poppins" charset="0"/>
        <a:cs typeface="Poppins" charset="0"/>
        <a:sym typeface="Poppins" charset="0"/>
      </a:defRPr>
    </a:lvl4pPr>
    <a:lvl5pPr marL="1828800" indent="-914400" algn="l" defTabSz="825500" rtl="0" eaLnBrk="0" fontAlgn="base" hangingPunct="0">
      <a:spcBef>
        <a:spcPct val="0"/>
      </a:spcBef>
      <a:spcAft>
        <a:spcPct val="0"/>
      </a:spcAft>
      <a:defRPr sz="2000" kern="1200">
        <a:solidFill>
          <a:srgbClr val="74808C"/>
        </a:solidFill>
        <a:latin typeface="Poppins" charset="0"/>
        <a:ea typeface="Poppins" charset="0"/>
        <a:cs typeface="Poppins" charset="0"/>
        <a:sym typeface="Poppins" charset="0"/>
      </a:defRPr>
    </a:lvl5pPr>
    <a:lvl6pPr marL="2286000" algn="l" defTabSz="914400" rtl="0" eaLnBrk="1" latinLnBrk="0" hangingPunct="1">
      <a:defRPr sz="2000" kern="1200">
        <a:solidFill>
          <a:srgbClr val="74808C"/>
        </a:solidFill>
        <a:latin typeface="Poppins" charset="0"/>
        <a:ea typeface="Poppins" charset="0"/>
        <a:cs typeface="Poppins" charset="0"/>
        <a:sym typeface="Poppins" charset="0"/>
      </a:defRPr>
    </a:lvl6pPr>
    <a:lvl7pPr marL="2743200" algn="l" defTabSz="914400" rtl="0" eaLnBrk="1" latinLnBrk="0" hangingPunct="1">
      <a:defRPr sz="2000" kern="1200">
        <a:solidFill>
          <a:srgbClr val="74808C"/>
        </a:solidFill>
        <a:latin typeface="Poppins" charset="0"/>
        <a:ea typeface="Poppins" charset="0"/>
        <a:cs typeface="Poppins" charset="0"/>
        <a:sym typeface="Poppins" charset="0"/>
      </a:defRPr>
    </a:lvl7pPr>
    <a:lvl8pPr marL="3200400" algn="l" defTabSz="914400" rtl="0" eaLnBrk="1" latinLnBrk="0" hangingPunct="1">
      <a:defRPr sz="2000" kern="1200">
        <a:solidFill>
          <a:srgbClr val="74808C"/>
        </a:solidFill>
        <a:latin typeface="Poppins" charset="0"/>
        <a:ea typeface="Poppins" charset="0"/>
        <a:cs typeface="Poppins" charset="0"/>
        <a:sym typeface="Poppins" charset="0"/>
      </a:defRPr>
    </a:lvl8pPr>
    <a:lvl9pPr marL="3657600" algn="l" defTabSz="914400" rtl="0" eaLnBrk="1" latinLnBrk="0" hangingPunct="1">
      <a:defRPr sz="2000" kern="1200">
        <a:solidFill>
          <a:srgbClr val="74808C"/>
        </a:solidFill>
        <a:latin typeface="Poppins" charset="0"/>
        <a:ea typeface="Poppins" charset="0"/>
        <a:cs typeface="Poppins" charset="0"/>
        <a:sym typeface="Poppins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1B6DC7"/>
    <a:srgbClr val="46527E"/>
    <a:srgbClr val="32632D"/>
    <a:srgbClr val="82B5EE"/>
    <a:srgbClr val="61A2E9"/>
    <a:srgbClr val="ADC2D9"/>
    <a:srgbClr val="415461"/>
    <a:srgbClr val="FFFFFF"/>
    <a:srgbClr val="565B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929F9F4-4A8F-4326-A1B4-22849713DDAB}" styleName="Estilo oscuro 1 - Énfasis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21" autoAdjust="0"/>
    <p:restoredTop sz="93803" autoAdjust="0"/>
  </p:normalViewPr>
  <p:slideViewPr>
    <p:cSldViewPr showGuides="1">
      <p:cViewPr varScale="1">
        <p:scale>
          <a:sx n="29" d="100"/>
          <a:sy n="29" d="100"/>
        </p:scale>
        <p:origin x="-816" y="-114"/>
      </p:cViewPr>
      <p:guideLst>
        <p:guide orient="horz" pos="4320"/>
        <p:guide pos="76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50" d="100"/>
        <a:sy n="50" d="100"/>
      </p:scale>
      <p:origin x="0" y="2502"/>
    </p:cViewPr>
  </p:sorterViewPr>
  <p:notesViewPr>
    <p:cSldViewPr>
      <p:cViewPr varScale="1">
        <p:scale>
          <a:sx n="73" d="100"/>
          <a:sy n="73" d="100"/>
        </p:scale>
        <p:origin x="3078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9" Type="http://schemas.openxmlformats.org/officeDocument/2006/relationships/font" Target="fonts/font19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42" Type="http://schemas.openxmlformats.org/officeDocument/2006/relationships/font" Target="fonts/font22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font" Target="fonts/font18.fntdata"/><Relationship Id="rId46" Type="http://schemas.openxmlformats.org/officeDocument/2006/relationships/font" Target="fonts/font2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29" Type="http://schemas.openxmlformats.org/officeDocument/2006/relationships/font" Target="fonts/font9.fntdata"/><Relationship Id="rId41" Type="http://schemas.openxmlformats.org/officeDocument/2006/relationships/font" Target="fonts/font2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font" Target="fonts/font17.fntdata"/><Relationship Id="rId40" Type="http://schemas.openxmlformats.org/officeDocument/2006/relationships/font" Target="fonts/font20.fntdata"/><Relationship Id="rId45" Type="http://schemas.openxmlformats.org/officeDocument/2006/relationships/font" Target="fonts/font2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1.fntdata"/><Relationship Id="rId44" Type="http://schemas.openxmlformats.org/officeDocument/2006/relationships/font" Target="fonts/font2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43" Type="http://schemas.openxmlformats.org/officeDocument/2006/relationships/font" Target="fonts/font23.fntdata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eaLnBrk="1">
              <a:defRPr sz="1300"/>
            </a:lvl1pPr>
          </a:lstStyle>
          <a:p>
            <a:endParaRPr lang="en-US" altLang="x-non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eaLnBrk="1">
              <a:defRPr sz="1300"/>
            </a:lvl1pPr>
          </a:lstStyle>
          <a:p>
            <a:fld id="{42DF6680-5C3E-D44D-B5F7-CD83A7367BB1}" type="datetimeFigureOut">
              <a:rPr lang="en-US" altLang="x-none"/>
              <a:pPr/>
              <a:t>10/11/2023</a:t>
            </a:fld>
            <a:endParaRPr lang="en-US" altLang="x-non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eaLnBrk="1">
              <a:defRPr sz="1300"/>
            </a:lvl1pPr>
          </a:lstStyle>
          <a:p>
            <a:endParaRPr lang="en-US" altLang="x-non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eaLnBrk="1">
              <a:defRPr sz="1300"/>
            </a:lvl1pPr>
          </a:lstStyle>
          <a:p>
            <a:fld id="{5AE6BB5D-973D-1449-80C8-3885C2A1F8AC}" type="slidenum">
              <a:rPr lang="en-US" altLang="x-none"/>
              <a:pPr/>
              <a:t>‹nº›</a:t>
            </a:fld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39700" y="768350"/>
            <a:ext cx="6819900" cy="383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098" name="Rectangle 2"/>
          <p:cNvSpPr>
            <a:spLocks noGrp="1"/>
          </p:cNvSpPr>
          <p:nvPr>
            <p:ph type="body" sz="quarter" idx="1"/>
          </p:nvPr>
        </p:nvSpPr>
        <p:spPr bwMode="auto">
          <a:xfrm>
            <a:off x="946574" y="4861441"/>
            <a:ext cx="5206153" cy="4605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x-none" altLang="x-none" noProof="0">
                <a:sym typeface="Helvetica Neue" charset="0"/>
              </a:rPr>
              <a:t>Click to edit Master text styles</a:t>
            </a:r>
          </a:p>
          <a:p>
            <a:pPr lvl="1"/>
            <a:r>
              <a:rPr lang="x-none" altLang="x-none" noProof="0">
                <a:sym typeface="Helvetica Neue" charset="0"/>
              </a:rPr>
              <a:t>Second level</a:t>
            </a:r>
          </a:p>
          <a:p>
            <a:pPr lvl="2"/>
            <a:r>
              <a:rPr lang="x-none" altLang="x-none" noProof="0">
                <a:sym typeface="Helvetica Neue" charset="0"/>
              </a:rPr>
              <a:t>Third level</a:t>
            </a:r>
          </a:p>
          <a:p>
            <a:pPr lvl="3"/>
            <a:r>
              <a:rPr lang="x-none" altLang="x-none" noProof="0">
                <a:sym typeface="Helvetica Neue" charset="0"/>
              </a:rPr>
              <a:t>Fourth level</a:t>
            </a:r>
          </a:p>
          <a:p>
            <a:pPr lvl="4"/>
            <a:r>
              <a:rPr lang="x-none" altLang="x-none" noProof="0">
                <a:sym typeface="Helvetica Neue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928419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lnSpc>
        <a:spcPct val="117000"/>
      </a:lnSpc>
      <a:spcBef>
        <a:spcPct val="0"/>
      </a:spcBef>
      <a:spcAft>
        <a:spcPct val="0"/>
      </a:spcAft>
      <a:defRPr sz="2200" b="0" i="0" kern="1200">
        <a:solidFill>
          <a:srgbClr val="000000"/>
        </a:solidFill>
        <a:latin typeface="Arial Nova" panose="020B0504020202020204" pitchFamily="34" charset="0"/>
        <a:ea typeface="Helvetica Neue" charset="0"/>
        <a:cs typeface="Helvetica Neue" charset="0"/>
        <a:sym typeface="Helvetica Neue" charset="0"/>
      </a:defRPr>
    </a:lvl1pPr>
    <a:lvl2pPr indent="228600" algn="l" defTabSz="457200" rtl="0" eaLnBrk="0" fontAlgn="base" hangingPunct="0">
      <a:lnSpc>
        <a:spcPct val="117000"/>
      </a:lnSpc>
      <a:spcBef>
        <a:spcPct val="0"/>
      </a:spcBef>
      <a:spcAft>
        <a:spcPct val="0"/>
      </a:spcAft>
      <a:defRPr sz="2200" b="0" i="0" kern="1200">
        <a:solidFill>
          <a:srgbClr val="000000"/>
        </a:solidFill>
        <a:latin typeface="Arial Nova" panose="020B0504020202020204" pitchFamily="34" charset="0"/>
        <a:ea typeface="Helvetica Neue" charset="0"/>
        <a:cs typeface="Helvetica Neue" charset="0"/>
        <a:sym typeface="Helvetica Neue" charset="0"/>
      </a:defRPr>
    </a:lvl2pPr>
    <a:lvl3pPr indent="457200" algn="l" defTabSz="457200" rtl="0" eaLnBrk="0" fontAlgn="base" hangingPunct="0">
      <a:lnSpc>
        <a:spcPct val="117000"/>
      </a:lnSpc>
      <a:spcBef>
        <a:spcPct val="0"/>
      </a:spcBef>
      <a:spcAft>
        <a:spcPct val="0"/>
      </a:spcAft>
      <a:defRPr sz="2200" b="0" i="0" kern="1200">
        <a:solidFill>
          <a:srgbClr val="000000"/>
        </a:solidFill>
        <a:latin typeface="Arial Nova" panose="020B0504020202020204" pitchFamily="34" charset="0"/>
        <a:ea typeface="Helvetica Neue" charset="0"/>
        <a:cs typeface="Helvetica Neue" charset="0"/>
        <a:sym typeface="Helvetica Neue" charset="0"/>
      </a:defRPr>
    </a:lvl3pPr>
    <a:lvl4pPr indent="685800" algn="l" defTabSz="457200" rtl="0" eaLnBrk="0" fontAlgn="base" hangingPunct="0">
      <a:lnSpc>
        <a:spcPct val="117000"/>
      </a:lnSpc>
      <a:spcBef>
        <a:spcPct val="0"/>
      </a:spcBef>
      <a:spcAft>
        <a:spcPct val="0"/>
      </a:spcAft>
      <a:defRPr sz="2200" b="0" i="0" kern="1200">
        <a:solidFill>
          <a:srgbClr val="000000"/>
        </a:solidFill>
        <a:latin typeface="Arial Nova" panose="020B0504020202020204" pitchFamily="34" charset="0"/>
        <a:ea typeface="Helvetica Neue" charset="0"/>
        <a:cs typeface="Helvetica Neue" charset="0"/>
        <a:sym typeface="Helvetica Neue" charset="0"/>
      </a:defRPr>
    </a:lvl4pPr>
    <a:lvl5pPr indent="914400" algn="l" defTabSz="457200" rtl="0" eaLnBrk="0" fontAlgn="base" hangingPunct="0">
      <a:lnSpc>
        <a:spcPct val="117000"/>
      </a:lnSpc>
      <a:spcBef>
        <a:spcPct val="0"/>
      </a:spcBef>
      <a:spcAft>
        <a:spcPct val="0"/>
      </a:spcAft>
      <a:defRPr sz="2200" b="0" i="0" kern="1200">
        <a:solidFill>
          <a:srgbClr val="000000"/>
        </a:solidFill>
        <a:latin typeface="Arial Nova" panose="020B0504020202020204" pitchFamily="34" charset="0"/>
        <a:ea typeface="Helvetica Neue" charset="0"/>
        <a:cs typeface="Helvetica Neue" charset="0"/>
        <a:sym typeface="Helvetica Neue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0861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0861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400" dirty="0"/>
              <a:t>What is UNIC-CASS (Aim, Synergy with SSCS, Benefit)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UNIC-CASS Calendar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The program (Education, Mentoring, Chip </a:t>
            </a:r>
            <a:r>
              <a:rPr lang="en-US" sz="2400" dirty="0" err="1"/>
              <a:t>bringup</a:t>
            </a:r>
            <a:r>
              <a:rPr lang="en-US" sz="2400" dirty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2023 UNIC-CASS submission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Whos’ who in UNIC-CASS</a:t>
            </a:r>
          </a:p>
        </p:txBody>
      </p:sp>
    </p:spTree>
    <p:extLst>
      <p:ext uri="{BB962C8B-B14F-4D97-AF65-F5344CB8AC3E}">
        <p14:creationId xmlns:p14="http://schemas.microsoft.com/office/powerpoint/2010/main" val="10391096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722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0900" y="1673424"/>
            <a:ext cx="19504148" cy="2178050"/>
          </a:xfrm>
        </p:spPr>
        <p:txBody>
          <a:bodyPr/>
          <a:lstStyle>
            <a:lvl1pPr>
              <a:lnSpc>
                <a:spcPct val="100000"/>
              </a:lnSpc>
              <a:defRPr sz="8800" b="0" i="0">
                <a:solidFill>
                  <a:srgbClr val="FFFFFF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1713" y="4065786"/>
            <a:ext cx="20477162" cy="7019925"/>
          </a:xfrm>
        </p:spPr>
        <p:txBody>
          <a:bodyPr/>
          <a:lstStyle>
            <a:lvl1pPr algn="just">
              <a:lnSpc>
                <a:spcPct val="150000"/>
              </a:lnSpc>
              <a:defRPr sz="2200">
                <a:solidFill>
                  <a:srgbClr val="FFFFFF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algn="just">
              <a:lnSpc>
                <a:spcPct val="150000"/>
              </a:lnSpc>
              <a:defRPr sz="2200">
                <a:solidFill>
                  <a:srgbClr val="FFFFFF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algn="just">
              <a:lnSpc>
                <a:spcPct val="150000"/>
              </a:lnSpc>
              <a:defRPr sz="2200">
                <a:solidFill>
                  <a:srgbClr val="FFFFFF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 algn="just">
              <a:lnSpc>
                <a:spcPct val="150000"/>
              </a:lnSpc>
              <a:defRPr sz="2200">
                <a:solidFill>
                  <a:srgbClr val="FFFFFF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algn="just">
              <a:lnSpc>
                <a:spcPct val="150000"/>
              </a:lnSpc>
              <a:defRPr sz="2200">
                <a:solidFill>
                  <a:srgbClr val="FFFFFF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/>
          </p:cNvSpPr>
          <p:nvPr userDrawn="1">
            <p:ph type="sldNum" sz="quarter" idx="10"/>
          </p:nvPr>
        </p:nvSpPr>
        <p:spPr>
          <a:xfrm>
            <a:off x="22748875" y="12712104"/>
            <a:ext cx="895350" cy="482600"/>
          </a:xfrm>
        </p:spPr>
        <p:txBody>
          <a:bodyPr/>
          <a:lstStyle>
            <a:lvl1pPr>
              <a:defRPr b="0" i="0">
                <a:solidFill>
                  <a:srgbClr val="3E424F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>
              <a:defRPr/>
            </a:pPr>
            <a:fld id="{47C205F5-B05A-2C4F-8652-025C43E558A2}" type="slidenum">
              <a:rPr lang="x-none" altLang="x-none" smtClean="0"/>
              <a:pPr>
                <a:defRPr/>
              </a:pPr>
              <a:t>‹nº›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483682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4800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314458" y="3906439"/>
            <a:ext cx="2447925" cy="2447925"/>
          </a:xfrm>
          <a:solidFill>
            <a:srgbClr val="565B6E"/>
          </a:solidFill>
        </p:spPr>
        <p:txBody>
          <a:bodyPr/>
          <a:lstStyle/>
          <a:p>
            <a:pPr lvl="0"/>
            <a:endParaRPr lang="en-US" noProof="0" dirty="0">
              <a:sym typeface="Poppins" charset="0"/>
            </a:endParaRP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265993" y="3906439"/>
            <a:ext cx="2447925" cy="2447925"/>
          </a:xfrm>
          <a:solidFill>
            <a:srgbClr val="565B6E"/>
          </a:solidFill>
        </p:spPr>
        <p:txBody>
          <a:bodyPr/>
          <a:lstStyle/>
          <a:p>
            <a:pPr lvl="0"/>
            <a:endParaRPr lang="en-US" noProof="0" dirty="0">
              <a:sym typeface="Poppins" charset="0"/>
            </a:endParaRP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11183888" y="3906439"/>
            <a:ext cx="2447925" cy="2447925"/>
          </a:xfrm>
          <a:solidFill>
            <a:srgbClr val="565B6E"/>
          </a:solidFill>
        </p:spPr>
        <p:txBody>
          <a:bodyPr/>
          <a:lstStyle/>
          <a:p>
            <a:pPr lvl="0"/>
            <a:endParaRPr lang="en-US" noProof="0" dirty="0">
              <a:sym typeface="Poppins" charset="0"/>
            </a:endParaRP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4135423" y="3906439"/>
            <a:ext cx="2447925" cy="2447925"/>
          </a:xfrm>
          <a:solidFill>
            <a:srgbClr val="565B6E"/>
          </a:solidFill>
        </p:spPr>
        <p:txBody>
          <a:bodyPr/>
          <a:lstStyle/>
          <a:p>
            <a:pPr lvl="0"/>
            <a:endParaRPr lang="en-US" noProof="0" dirty="0">
              <a:sym typeface="Poppins" charset="0"/>
            </a:endParaRPr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17086958" y="3906439"/>
            <a:ext cx="2447925" cy="2447925"/>
          </a:xfrm>
          <a:solidFill>
            <a:srgbClr val="565B6E"/>
          </a:solidFill>
        </p:spPr>
        <p:txBody>
          <a:bodyPr/>
          <a:lstStyle/>
          <a:p>
            <a:pPr lvl="0"/>
            <a:endParaRPr lang="en-US" noProof="0" dirty="0">
              <a:sym typeface="Poppins" charset="0"/>
            </a:endParaRP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5314458" y="6858000"/>
            <a:ext cx="2447925" cy="2447925"/>
          </a:xfrm>
          <a:solidFill>
            <a:srgbClr val="565B6E"/>
          </a:solidFill>
        </p:spPr>
        <p:txBody>
          <a:bodyPr/>
          <a:lstStyle/>
          <a:p>
            <a:pPr lvl="0"/>
            <a:endParaRPr lang="en-US" noProof="0" dirty="0">
              <a:sym typeface="Poppins" charset="0"/>
            </a:endParaRP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8265993" y="6858000"/>
            <a:ext cx="2447925" cy="2447925"/>
          </a:xfrm>
          <a:solidFill>
            <a:srgbClr val="565B6E"/>
          </a:solidFill>
        </p:spPr>
        <p:txBody>
          <a:bodyPr/>
          <a:lstStyle/>
          <a:p>
            <a:pPr lvl="0"/>
            <a:endParaRPr lang="en-US" noProof="0" dirty="0">
              <a:sym typeface="Poppins" charset="0"/>
            </a:endParaRP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11183888" y="6858000"/>
            <a:ext cx="2447925" cy="2447925"/>
          </a:xfrm>
          <a:solidFill>
            <a:srgbClr val="565B6E"/>
          </a:solidFill>
        </p:spPr>
        <p:txBody>
          <a:bodyPr/>
          <a:lstStyle/>
          <a:p>
            <a:pPr lvl="0"/>
            <a:endParaRPr lang="en-US" noProof="0" dirty="0">
              <a:sym typeface="Poppins" charset="0"/>
            </a:endParaRPr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4135423" y="6858000"/>
            <a:ext cx="2447925" cy="2447925"/>
          </a:xfrm>
          <a:solidFill>
            <a:srgbClr val="565B6E"/>
          </a:solidFill>
        </p:spPr>
        <p:txBody>
          <a:bodyPr/>
          <a:lstStyle/>
          <a:p>
            <a:pPr lvl="0"/>
            <a:endParaRPr lang="en-US" noProof="0" dirty="0">
              <a:sym typeface="Poppins" charset="0"/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17086958" y="6858000"/>
            <a:ext cx="2447925" cy="2447925"/>
          </a:xfrm>
          <a:solidFill>
            <a:srgbClr val="565B6E"/>
          </a:solidFill>
        </p:spPr>
        <p:txBody>
          <a:bodyPr/>
          <a:lstStyle/>
          <a:p>
            <a:pPr lvl="0"/>
            <a:endParaRPr lang="en-US" noProof="0" dirty="0">
              <a:sym typeface="Poppins" charset="0"/>
            </a:endParaRPr>
          </a:p>
        </p:txBody>
      </p:sp>
      <p:sp>
        <p:nvSpPr>
          <p:cNvPr id="17" name="Rectangle 4"/>
          <p:cNvSpPr>
            <a:spLocks noGrp="1"/>
          </p:cNvSpPr>
          <p:nvPr>
            <p:ph type="sldNum" sz="quarter" idx="21"/>
          </p:nvPr>
        </p:nvSpPr>
        <p:spPr>
          <a:xfrm>
            <a:off x="22777176" y="12712104"/>
            <a:ext cx="895350" cy="482600"/>
          </a:xfrm>
        </p:spPr>
        <p:txBody>
          <a:bodyPr/>
          <a:lstStyle>
            <a:lvl1pPr>
              <a:defRPr b="0" i="0">
                <a:solidFill>
                  <a:srgbClr val="383C47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>
              <a:defRPr/>
            </a:pPr>
            <a:fld id="{029EB264-65DE-DD49-A8CC-41DBB245A5C0}" type="slidenum">
              <a:rPr lang="x-none" altLang="x-none" smtClean="0"/>
              <a:pPr>
                <a:defRPr/>
              </a:pPr>
              <a:t>‹nº›</a:t>
            </a:fld>
            <a:endParaRPr lang="x-none" altLang="x-none" dirty="0"/>
          </a:p>
        </p:txBody>
      </p:sp>
    </p:spTree>
    <p:extLst>
      <p:ext uri="{BB962C8B-B14F-4D97-AF65-F5344CB8AC3E}">
        <p14:creationId xmlns:p14="http://schemas.microsoft.com/office/powerpoint/2010/main" val="1895023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314458" y="3906439"/>
            <a:ext cx="2447925" cy="2447925"/>
          </a:xfrm>
          <a:solidFill>
            <a:srgbClr val="565B6E"/>
          </a:solidFill>
        </p:spPr>
        <p:txBody>
          <a:bodyPr/>
          <a:lstStyle/>
          <a:p>
            <a:pPr lvl="0"/>
            <a:endParaRPr lang="en-US" noProof="0" dirty="0">
              <a:sym typeface="Poppins" charset="0"/>
            </a:endParaRP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265993" y="3906439"/>
            <a:ext cx="2447925" cy="2447925"/>
          </a:xfrm>
          <a:solidFill>
            <a:srgbClr val="565B6E"/>
          </a:solidFill>
        </p:spPr>
        <p:txBody>
          <a:bodyPr/>
          <a:lstStyle/>
          <a:p>
            <a:pPr lvl="0"/>
            <a:endParaRPr lang="en-US" noProof="0" dirty="0">
              <a:sym typeface="Poppins" charset="0"/>
            </a:endParaRP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11183888" y="3906439"/>
            <a:ext cx="2447925" cy="2447925"/>
          </a:xfrm>
          <a:solidFill>
            <a:srgbClr val="565B6E"/>
          </a:solidFill>
        </p:spPr>
        <p:txBody>
          <a:bodyPr/>
          <a:lstStyle/>
          <a:p>
            <a:pPr lvl="0"/>
            <a:endParaRPr lang="en-US" noProof="0" dirty="0">
              <a:sym typeface="Poppins" charset="0"/>
            </a:endParaRP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4135423" y="3906439"/>
            <a:ext cx="2447925" cy="2447925"/>
          </a:xfrm>
          <a:solidFill>
            <a:srgbClr val="565B6E"/>
          </a:solidFill>
        </p:spPr>
        <p:txBody>
          <a:bodyPr/>
          <a:lstStyle/>
          <a:p>
            <a:pPr lvl="0"/>
            <a:endParaRPr lang="en-US" noProof="0" dirty="0">
              <a:sym typeface="Poppins" charset="0"/>
            </a:endParaRPr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17086958" y="3906439"/>
            <a:ext cx="2447925" cy="2447925"/>
          </a:xfrm>
          <a:solidFill>
            <a:srgbClr val="565B6E"/>
          </a:solidFill>
        </p:spPr>
        <p:txBody>
          <a:bodyPr/>
          <a:lstStyle/>
          <a:p>
            <a:pPr lvl="0"/>
            <a:endParaRPr lang="en-US" noProof="0" dirty="0">
              <a:sym typeface="Poppins" charset="0"/>
            </a:endParaRP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5314458" y="6858000"/>
            <a:ext cx="2447925" cy="2447925"/>
          </a:xfrm>
          <a:solidFill>
            <a:srgbClr val="565B6E"/>
          </a:solidFill>
        </p:spPr>
        <p:txBody>
          <a:bodyPr/>
          <a:lstStyle/>
          <a:p>
            <a:pPr lvl="0"/>
            <a:endParaRPr lang="en-US" noProof="0" dirty="0">
              <a:sym typeface="Poppins" charset="0"/>
            </a:endParaRP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8265993" y="6858000"/>
            <a:ext cx="2447925" cy="2447925"/>
          </a:xfrm>
          <a:solidFill>
            <a:srgbClr val="565B6E"/>
          </a:solidFill>
        </p:spPr>
        <p:txBody>
          <a:bodyPr/>
          <a:lstStyle/>
          <a:p>
            <a:pPr lvl="0"/>
            <a:endParaRPr lang="en-US" noProof="0" dirty="0">
              <a:sym typeface="Poppins" charset="0"/>
            </a:endParaRP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11183888" y="6858000"/>
            <a:ext cx="2447925" cy="2447925"/>
          </a:xfrm>
          <a:solidFill>
            <a:srgbClr val="565B6E"/>
          </a:solidFill>
        </p:spPr>
        <p:txBody>
          <a:bodyPr/>
          <a:lstStyle/>
          <a:p>
            <a:pPr lvl="0"/>
            <a:endParaRPr lang="en-US" noProof="0" dirty="0">
              <a:sym typeface="Poppins" charset="0"/>
            </a:endParaRPr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4135423" y="6858000"/>
            <a:ext cx="2447925" cy="2447925"/>
          </a:xfrm>
          <a:solidFill>
            <a:srgbClr val="565B6E"/>
          </a:solidFill>
        </p:spPr>
        <p:txBody>
          <a:bodyPr/>
          <a:lstStyle/>
          <a:p>
            <a:pPr lvl="0"/>
            <a:endParaRPr lang="en-US" noProof="0" dirty="0">
              <a:sym typeface="Poppins" charset="0"/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17086958" y="6858000"/>
            <a:ext cx="2447925" cy="2447925"/>
          </a:xfrm>
          <a:solidFill>
            <a:srgbClr val="565B6E"/>
          </a:solidFill>
        </p:spPr>
        <p:txBody>
          <a:bodyPr/>
          <a:lstStyle/>
          <a:p>
            <a:pPr lvl="0"/>
            <a:endParaRPr lang="en-US" noProof="0" dirty="0">
              <a:sym typeface="Poppi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651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gradFill flip="none" rotWithShape="1">
          <a:gsLst>
            <a:gs pos="0">
              <a:schemeClr val="accent4">
                <a:lumMod val="50000"/>
              </a:schemeClr>
            </a:gs>
            <a:gs pos="100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 bwMode="auto">
          <a:xfrm>
            <a:off x="2120900" y="2278063"/>
            <a:ext cx="20627975" cy="217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x-none" altLang="x-none">
                <a:sym typeface="Poppins Medium" charset="0"/>
              </a:rPr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 bwMode="auto">
          <a:xfrm>
            <a:off x="2271713" y="4670425"/>
            <a:ext cx="20477162" cy="701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x-none" altLang="x-none">
                <a:sym typeface="Poppins" charset="0"/>
              </a:rPr>
              <a:t>Click to edit Master text styles</a:t>
            </a:r>
          </a:p>
          <a:p>
            <a:pPr lvl="1"/>
            <a:r>
              <a:rPr lang="x-none" altLang="x-none">
                <a:sym typeface="Poppins" charset="0"/>
              </a:rPr>
              <a:t>Second level</a:t>
            </a:r>
          </a:p>
          <a:p>
            <a:pPr lvl="2"/>
            <a:r>
              <a:rPr lang="x-none" altLang="x-none">
                <a:sym typeface="Poppins" charset="0"/>
              </a:rPr>
              <a:t>Third level</a:t>
            </a:r>
          </a:p>
          <a:p>
            <a:pPr lvl="3"/>
            <a:r>
              <a:rPr lang="x-none" altLang="x-none">
                <a:sym typeface="Poppins" charset="0"/>
              </a:rPr>
              <a:t>Fourth level</a:t>
            </a:r>
          </a:p>
          <a:p>
            <a:pPr lvl="4"/>
            <a:r>
              <a:rPr lang="x-none" altLang="x-none">
                <a:sym typeface="Poppins" charset="0"/>
              </a:rPr>
              <a:t>Fifth level</a:t>
            </a:r>
          </a:p>
        </p:txBody>
      </p:sp>
      <p:sp>
        <p:nvSpPr>
          <p:cNvPr id="1028" name="Rectangle 4"/>
          <p:cNvSpPr>
            <a:spLocks noGrp="1"/>
          </p:cNvSpPr>
          <p:nvPr>
            <p:ph type="sldNum" sz="quarter" idx="2"/>
          </p:nvPr>
        </p:nvSpPr>
        <p:spPr bwMode="auto">
          <a:xfrm>
            <a:off x="22748875" y="12640096"/>
            <a:ext cx="89535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>
            <a:lvl1pPr algn="ctr" eaLnBrk="1">
              <a:defRPr b="0" i="0">
                <a:solidFill>
                  <a:srgbClr val="383C47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>
              <a:defRPr/>
            </a:pPr>
            <a:fld id="{83012394-0000-AC47-9758-C9AABE0F376A}" type="slidenum">
              <a:rPr lang="x-none" altLang="x-none" smtClean="0"/>
              <a:pPr>
                <a:defRPr/>
              </a:pPr>
              <a:t>‹nº›</a:t>
            </a:fld>
            <a:endParaRPr lang="x-none" altLang="x-none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20" r:id="rId1"/>
    <p:sldLayoutId id="2147483824" r:id="rId2"/>
    <p:sldLayoutId id="2147483825" r:id="rId3"/>
    <p:sldLayoutId id="2147483826" r:id="rId4"/>
  </p:sldLayoutIdLst>
  <p:hf hdr="0" ftr="0" dt="0"/>
  <p:txStyles>
    <p:titleStyle>
      <a:lvl1pPr algn="l" defTabSz="825500" rtl="0" eaLnBrk="0" fontAlgn="base" hangingPunct="0">
        <a:spcBef>
          <a:spcPct val="0"/>
        </a:spcBef>
        <a:spcAft>
          <a:spcPct val="0"/>
        </a:spcAft>
        <a:defRPr sz="8800" b="0" i="0" kern="1200">
          <a:solidFill>
            <a:schemeClr val="tx1"/>
          </a:solidFill>
          <a:latin typeface="Open Sans Light" charset="0"/>
          <a:ea typeface="Open Sans Light" charset="0"/>
          <a:cs typeface="Open Sans Light" charset="0"/>
          <a:sym typeface="Poppins Medium" charset="0"/>
        </a:defRPr>
      </a:lvl1pPr>
      <a:lvl2pPr algn="l" defTabSz="825500" rtl="0" eaLnBrk="0" fontAlgn="base" hangingPunct="0">
        <a:spcBef>
          <a:spcPct val="0"/>
        </a:spcBef>
        <a:spcAft>
          <a:spcPct val="0"/>
        </a:spcAft>
        <a:defRPr sz="10000" b="1">
          <a:solidFill>
            <a:srgbClr val="272D30"/>
          </a:solidFill>
          <a:latin typeface="Open Sans Semibold" charset="0"/>
          <a:ea typeface="Open Sans Semibold" charset="0"/>
          <a:cs typeface="Open Sans Semibold" charset="0"/>
          <a:sym typeface="Poppins Medium" charset="0"/>
        </a:defRPr>
      </a:lvl2pPr>
      <a:lvl3pPr algn="l" defTabSz="825500" rtl="0" eaLnBrk="0" fontAlgn="base" hangingPunct="0">
        <a:spcBef>
          <a:spcPct val="0"/>
        </a:spcBef>
        <a:spcAft>
          <a:spcPct val="0"/>
        </a:spcAft>
        <a:defRPr sz="10000" b="1">
          <a:solidFill>
            <a:srgbClr val="272D30"/>
          </a:solidFill>
          <a:latin typeface="Open Sans Semibold" charset="0"/>
          <a:ea typeface="Open Sans Semibold" charset="0"/>
          <a:cs typeface="Open Sans Semibold" charset="0"/>
          <a:sym typeface="Poppins Medium" charset="0"/>
        </a:defRPr>
      </a:lvl3pPr>
      <a:lvl4pPr algn="l" defTabSz="825500" rtl="0" eaLnBrk="0" fontAlgn="base" hangingPunct="0">
        <a:spcBef>
          <a:spcPct val="0"/>
        </a:spcBef>
        <a:spcAft>
          <a:spcPct val="0"/>
        </a:spcAft>
        <a:defRPr sz="10000" b="1">
          <a:solidFill>
            <a:srgbClr val="272D30"/>
          </a:solidFill>
          <a:latin typeface="Open Sans Semibold" charset="0"/>
          <a:ea typeface="Open Sans Semibold" charset="0"/>
          <a:cs typeface="Open Sans Semibold" charset="0"/>
          <a:sym typeface="Poppins Medium" charset="0"/>
        </a:defRPr>
      </a:lvl4pPr>
      <a:lvl5pPr algn="l" defTabSz="825500" rtl="0" eaLnBrk="0" fontAlgn="base" hangingPunct="0">
        <a:spcBef>
          <a:spcPct val="0"/>
        </a:spcBef>
        <a:spcAft>
          <a:spcPct val="0"/>
        </a:spcAft>
        <a:defRPr sz="10000" b="1">
          <a:solidFill>
            <a:srgbClr val="272D30"/>
          </a:solidFill>
          <a:latin typeface="Open Sans Semibold" charset="0"/>
          <a:ea typeface="Open Sans Semibold" charset="0"/>
          <a:cs typeface="Open Sans Semibold" charset="0"/>
          <a:sym typeface="Poppins Medium" charset="0"/>
        </a:defRPr>
      </a:lvl5pPr>
      <a:lvl6pPr marL="457200" algn="l" defTabSz="825500" rtl="0" fontAlgn="base" hangingPunct="0">
        <a:lnSpc>
          <a:spcPct val="80000"/>
        </a:lnSpc>
        <a:spcBef>
          <a:spcPct val="0"/>
        </a:spcBef>
        <a:spcAft>
          <a:spcPct val="0"/>
        </a:spcAft>
        <a:defRPr sz="10000">
          <a:solidFill>
            <a:srgbClr val="272D30"/>
          </a:solidFill>
          <a:latin typeface="Poppins Medium" charset="0"/>
          <a:ea typeface="Poppins Medium" charset="0"/>
          <a:cs typeface="Poppins Medium" charset="0"/>
          <a:sym typeface="Poppins Medium" charset="0"/>
        </a:defRPr>
      </a:lvl6pPr>
      <a:lvl7pPr marL="914400" algn="l" defTabSz="825500" rtl="0" fontAlgn="base" hangingPunct="0">
        <a:lnSpc>
          <a:spcPct val="80000"/>
        </a:lnSpc>
        <a:spcBef>
          <a:spcPct val="0"/>
        </a:spcBef>
        <a:spcAft>
          <a:spcPct val="0"/>
        </a:spcAft>
        <a:defRPr sz="10000">
          <a:solidFill>
            <a:srgbClr val="272D30"/>
          </a:solidFill>
          <a:latin typeface="Poppins Medium" charset="0"/>
          <a:ea typeface="Poppins Medium" charset="0"/>
          <a:cs typeface="Poppins Medium" charset="0"/>
          <a:sym typeface="Poppins Medium" charset="0"/>
        </a:defRPr>
      </a:lvl7pPr>
      <a:lvl8pPr marL="1371600" algn="l" defTabSz="825500" rtl="0" fontAlgn="base" hangingPunct="0">
        <a:lnSpc>
          <a:spcPct val="80000"/>
        </a:lnSpc>
        <a:spcBef>
          <a:spcPct val="0"/>
        </a:spcBef>
        <a:spcAft>
          <a:spcPct val="0"/>
        </a:spcAft>
        <a:defRPr sz="10000">
          <a:solidFill>
            <a:srgbClr val="272D30"/>
          </a:solidFill>
          <a:latin typeface="Poppins Medium" charset="0"/>
          <a:ea typeface="Poppins Medium" charset="0"/>
          <a:cs typeface="Poppins Medium" charset="0"/>
          <a:sym typeface="Poppins Medium" charset="0"/>
        </a:defRPr>
      </a:lvl8pPr>
      <a:lvl9pPr marL="1828800" algn="l" defTabSz="825500" rtl="0" fontAlgn="base" hangingPunct="0">
        <a:lnSpc>
          <a:spcPct val="80000"/>
        </a:lnSpc>
        <a:spcBef>
          <a:spcPct val="0"/>
        </a:spcBef>
        <a:spcAft>
          <a:spcPct val="0"/>
        </a:spcAft>
        <a:defRPr sz="10000">
          <a:solidFill>
            <a:srgbClr val="272D30"/>
          </a:solidFill>
          <a:latin typeface="Poppins Medium" charset="0"/>
          <a:ea typeface="Poppins Medium" charset="0"/>
          <a:cs typeface="Poppins Medium" charset="0"/>
          <a:sym typeface="Poppins Medium" charset="0"/>
        </a:defRPr>
      </a:lvl9pPr>
    </p:titleStyle>
    <p:bodyStyle>
      <a:lvl1pPr algn="l" defTabSz="825500" rtl="0" eaLnBrk="0" fontAlgn="base" hangingPunct="0">
        <a:lnSpc>
          <a:spcPct val="150000"/>
        </a:lnSpc>
        <a:spcBef>
          <a:spcPct val="0"/>
        </a:spcBef>
        <a:spcAft>
          <a:spcPct val="0"/>
        </a:spcAft>
        <a:defRPr sz="2200" kern="1200">
          <a:solidFill>
            <a:schemeClr val="tx1"/>
          </a:solidFill>
          <a:latin typeface="Open Sans" charset="0"/>
          <a:ea typeface="Open Sans" charset="0"/>
          <a:cs typeface="Open Sans" charset="0"/>
          <a:sym typeface="Poppins" charset="0"/>
        </a:defRPr>
      </a:lvl1pPr>
      <a:lvl2pPr indent="228600" algn="l" defTabSz="825500" rtl="0" eaLnBrk="0" fontAlgn="base" hangingPunct="0">
        <a:lnSpc>
          <a:spcPct val="150000"/>
        </a:lnSpc>
        <a:spcBef>
          <a:spcPct val="0"/>
        </a:spcBef>
        <a:spcAft>
          <a:spcPct val="0"/>
        </a:spcAft>
        <a:defRPr sz="2200" kern="1200">
          <a:solidFill>
            <a:schemeClr val="tx1"/>
          </a:solidFill>
          <a:latin typeface="Open Sans" charset="0"/>
          <a:ea typeface="Open Sans" charset="0"/>
          <a:cs typeface="Open Sans" charset="0"/>
          <a:sym typeface="Poppins" charset="0"/>
        </a:defRPr>
      </a:lvl2pPr>
      <a:lvl3pPr indent="457200" algn="l" defTabSz="825500" rtl="0" eaLnBrk="0" fontAlgn="base" hangingPunct="0">
        <a:lnSpc>
          <a:spcPct val="150000"/>
        </a:lnSpc>
        <a:spcBef>
          <a:spcPct val="0"/>
        </a:spcBef>
        <a:spcAft>
          <a:spcPct val="0"/>
        </a:spcAft>
        <a:defRPr sz="2200" kern="1200">
          <a:solidFill>
            <a:schemeClr val="tx1"/>
          </a:solidFill>
          <a:latin typeface="Open Sans" charset="0"/>
          <a:ea typeface="Open Sans" charset="0"/>
          <a:cs typeface="Open Sans" charset="0"/>
          <a:sym typeface="Poppins" charset="0"/>
        </a:defRPr>
      </a:lvl3pPr>
      <a:lvl4pPr indent="685800" algn="l" defTabSz="825500" rtl="0" eaLnBrk="0" fontAlgn="base" hangingPunct="0">
        <a:lnSpc>
          <a:spcPct val="150000"/>
        </a:lnSpc>
        <a:spcBef>
          <a:spcPct val="0"/>
        </a:spcBef>
        <a:spcAft>
          <a:spcPct val="0"/>
        </a:spcAft>
        <a:defRPr sz="2200" kern="1200">
          <a:solidFill>
            <a:schemeClr val="tx1"/>
          </a:solidFill>
          <a:latin typeface="Open Sans" charset="0"/>
          <a:ea typeface="Open Sans" charset="0"/>
          <a:cs typeface="Open Sans" charset="0"/>
          <a:sym typeface="Poppins" charset="0"/>
        </a:defRPr>
      </a:lvl4pPr>
      <a:lvl5pPr indent="914400" algn="l" defTabSz="825500" rtl="0" eaLnBrk="0" fontAlgn="base" hangingPunct="0">
        <a:lnSpc>
          <a:spcPct val="150000"/>
        </a:lnSpc>
        <a:spcBef>
          <a:spcPct val="0"/>
        </a:spcBef>
        <a:spcAft>
          <a:spcPct val="0"/>
        </a:spcAft>
        <a:defRPr sz="2200" kern="1200">
          <a:solidFill>
            <a:schemeClr val="tx1"/>
          </a:solidFill>
          <a:latin typeface="Open Sans" charset="0"/>
          <a:ea typeface="Open Sans" charset="0"/>
          <a:cs typeface="Open Sans" charset="0"/>
          <a:sym typeface="Poppi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forms.gle/nZhxgzKGLrbCr4HD8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github.com/unic-cas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ieee-cas.org/universalization-ic-design-cass-unic-cass" TargetMode="External"/><Relationship Id="rId5" Type="http://schemas.openxmlformats.org/officeDocument/2006/relationships/hyperlink" Target="https://ml.ieee-cas.org/" TargetMode="External"/><Relationship Id="rId4" Type="http://schemas.openxmlformats.org/officeDocument/2006/relationships/hyperlink" Target="https://unic-cass.slack.com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>
            <a:extLst>
              <a:ext uri="{FF2B5EF4-FFF2-40B4-BE49-F238E27FC236}">
                <a16:creationId xmlns="" xmlns:a16="http://schemas.microsoft.com/office/drawing/2014/main" id="{D65A8199-7CFE-45C4-BB7D-3E29DC3F20B5}"/>
              </a:ext>
            </a:extLst>
          </p:cNvPr>
          <p:cNvSpPr/>
          <p:nvPr/>
        </p:nvSpPr>
        <p:spPr bwMode="auto">
          <a:xfrm>
            <a:off x="1200" y="0"/>
            <a:ext cx="24382800" cy="13716000"/>
          </a:xfrm>
          <a:prstGeom prst="rect">
            <a:avLst/>
          </a:prstGeom>
          <a:gradFill>
            <a:gsLst>
              <a:gs pos="0">
                <a:schemeClr val="bg1">
                  <a:alpha val="29000"/>
                </a:schemeClr>
              </a:gs>
              <a:gs pos="100000">
                <a:schemeClr val="bg1">
                  <a:alpha val="88000"/>
                </a:schemeClr>
              </a:gs>
            </a:gsLst>
            <a:lin ang="5400000" scaled="1"/>
          </a:grad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74808C"/>
              </a:solidFill>
              <a:effectLst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E54E006-2455-406E-BB1F-F3D3974BF5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2808" y="10520542"/>
            <a:ext cx="2448272" cy="26563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A5534859-76A0-4CCF-B13E-6CDDD17F1D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42301" y="11323111"/>
            <a:ext cx="5418621" cy="1584948"/>
          </a:xfrm>
          <a:prstGeom prst="rect">
            <a:avLst/>
          </a:prstGeom>
        </p:spPr>
      </p:pic>
      <p:sp>
        <p:nvSpPr>
          <p:cNvPr id="9" name="Text Box 3">
            <a:extLst>
              <a:ext uri="{FF2B5EF4-FFF2-40B4-BE49-F238E27FC236}">
                <a16:creationId xmlns="" xmlns:a16="http://schemas.microsoft.com/office/drawing/2014/main" id="{0CE143F2-484D-444D-8432-D3D58B97B4CF}"/>
              </a:ext>
            </a:extLst>
          </p:cNvPr>
          <p:cNvSpPr txBox="1">
            <a:spLocks/>
          </p:cNvSpPr>
          <p:nvPr/>
        </p:nvSpPr>
        <p:spPr bwMode="auto">
          <a:xfrm>
            <a:off x="1588804" y="2897561"/>
            <a:ext cx="20252268" cy="9162256"/>
          </a:xfrm>
          <a:prstGeom prst="rect">
            <a:avLst/>
          </a:prstGeom>
          <a:noFill/>
          <a:ln>
            <a:noFill/>
          </a:ln>
          <a:effectLst>
            <a:outerShdw blurRad="139700" dist="38099" dir="2700000" algn="ctr" rotWithShape="0">
              <a:schemeClr val="bg1">
                <a:alpha val="36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</a:extLst>
        </p:spPr>
        <p:txBody>
          <a:bodyPr lIns="38100" tIns="38100" rIns="38100" bIns="38100"/>
          <a:lstStyle/>
          <a:p>
            <a:r>
              <a:rPr lang="en-US" sz="7200" b="1" dirty="0">
                <a:solidFill>
                  <a:schemeClr val="tx2"/>
                </a:solidFill>
              </a:rPr>
              <a:t>Universalization in IC Design by CASS (UNIC-CASS) </a:t>
            </a:r>
            <a:endParaRPr lang="en-US" sz="7200" b="1" dirty="0" smtClean="0">
              <a:solidFill>
                <a:schemeClr val="tx2"/>
              </a:solidFill>
            </a:endParaRPr>
          </a:p>
          <a:p>
            <a:r>
              <a:rPr lang="en-US" sz="7200" b="1" dirty="0" smtClean="0">
                <a:solidFill>
                  <a:schemeClr val="tx2"/>
                </a:solidFill>
              </a:rPr>
              <a:t>Meet-up  #8   </a:t>
            </a:r>
            <a:r>
              <a:rPr lang="en-US" sz="5400" b="1" dirty="0" smtClean="0">
                <a:solidFill>
                  <a:schemeClr val="tx2"/>
                </a:solidFill>
              </a:rPr>
              <a:t>( Oct  11th, 2023 )</a:t>
            </a:r>
            <a:endParaRPr lang="en-US" sz="7200" b="1" dirty="0">
              <a:solidFill>
                <a:schemeClr val="tx2"/>
              </a:solidFill>
            </a:endParaRPr>
          </a:p>
          <a:p>
            <a:pPr algn="ctr"/>
            <a:endParaRPr lang="en-US" sz="7200" b="1" dirty="0">
              <a:solidFill>
                <a:schemeClr val="tx2"/>
              </a:solidFill>
            </a:endParaRPr>
          </a:p>
          <a:p>
            <a:r>
              <a:rPr lang="en-US" sz="6600" b="1" dirty="0" smtClean="0">
                <a:solidFill>
                  <a:schemeClr val="tx2"/>
                </a:solidFill>
              </a:rPr>
              <a:t>Welcome to : 		Students </a:t>
            </a:r>
          </a:p>
          <a:p>
            <a:r>
              <a:rPr lang="en-US" sz="6600" b="1" dirty="0">
                <a:solidFill>
                  <a:schemeClr val="tx2"/>
                </a:solidFill>
              </a:rPr>
              <a:t>		</a:t>
            </a:r>
            <a:r>
              <a:rPr lang="en-US" sz="6600" b="1" dirty="0" smtClean="0">
                <a:solidFill>
                  <a:schemeClr val="tx2"/>
                </a:solidFill>
              </a:rPr>
              <a:t>						Mentors</a:t>
            </a:r>
          </a:p>
          <a:p>
            <a:r>
              <a:rPr lang="en-US" sz="6600" b="1" dirty="0">
                <a:solidFill>
                  <a:schemeClr val="tx2"/>
                </a:solidFill>
              </a:rPr>
              <a:t> </a:t>
            </a:r>
            <a:r>
              <a:rPr lang="en-US" sz="6600" b="1" dirty="0" smtClean="0">
                <a:solidFill>
                  <a:schemeClr val="tx2"/>
                </a:solidFill>
              </a:rPr>
              <a:t>    							CASS Volunteers	 								       					IC Professionals </a:t>
            </a:r>
          </a:p>
          <a:p>
            <a:pPr algn="ctr"/>
            <a:r>
              <a:rPr lang="en-US" sz="6600" b="1" dirty="0" smtClean="0">
                <a:solidFill>
                  <a:schemeClr val="tx2"/>
                </a:solidFill>
              </a:rPr>
              <a:t>						</a:t>
            </a:r>
          </a:p>
          <a:p>
            <a:pPr algn="ctr"/>
            <a:r>
              <a:rPr lang="en-US" sz="6600" b="1" dirty="0" smtClean="0">
                <a:solidFill>
                  <a:schemeClr val="tx2"/>
                </a:solidFill>
              </a:rPr>
              <a:t>						</a:t>
            </a:r>
            <a:endParaRPr lang="en-US" sz="7200" b="1" dirty="0">
              <a:solidFill>
                <a:schemeClr val="tx2"/>
              </a:solidFill>
            </a:endParaRPr>
          </a:p>
          <a:p>
            <a:endParaRPr lang="en-US" altLang="x-none" sz="6000" b="1" spc="300" dirty="0">
              <a:solidFill>
                <a:schemeClr val="tx2"/>
              </a:solidFill>
              <a:latin typeface="Arial Nova Light" panose="020B0604020202020204" pitchFamily="34" charset="0"/>
              <a:ea typeface="Open Sans" panose="020B0606030504020204" pitchFamily="34" charset="0"/>
              <a:cs typeface="Open Sans" panose="020B0606030504020204" pitchFamily="34" charset="0"/>
              <a:sym typeface="Poppins Medium" charset="0"/>
            </a:endParaRPr>
          </a:p>
        </p:txBody>
      </p:sp>
      <p:sp>
        <p:nvSpPr>
          <p:cNvPr id="10" name="TextBox 14">
            <a:extLst>
              <a:ext uri="{FF2B5EF4-FFF2-40B4-BE49-F238E27FC236}">
                <a16:creationId xmlns="" xmlns:a16="http://schemas.microsoft.com/office/drawing/2014/main" id="{492ECCFA-0D8E-4505-B591-CE7B93B513D6}"/>
              </a:ext>
            </a:extLst>
          </p:cNvPr>
          <p:cNvSpPr txBox="1"/>
          <p:nvPr/>
        </p:nvSpPr>
        <p:spPr>
          <a:xfrm>
            <a:off x="4911415" y="11848730"/>
            <a:ext cx="1159328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40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Oct  11</a:t>
            </a:r>
            <a:r>
              <a:rPr lang="en-US" sz="4000" baseline="300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sz="40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2023</a:t>
            </a:r>
            <a:r>
              <a:rPr lang="en-US" sz="4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09:00am </a:t>
            </a:r>
            <a:r>
              <a:rPr lang="en-US" sz="40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EDT (UTC-4)</a:t>
            </a:r>
            <a:endParaRPr lang="en-US" sz="40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40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Moderators: Sergio </a:t>
            </a:r>
            <a:r>
              <a:rPr lang="en-US" sz="4000" dirty="0" err="1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Bampi</a:t>
            </a:r>
            <a:r>
              <a:rPr lang="en-US" sz="40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&amp; Jorge Marin</a:t>
            </a:r>
            <a:endParaRPr lang="en-US" sz="40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Google Shape;94;p14">
            <a:extLst>
              <a:ext uri="{FF2B5EF4-FFF2-40B4-BE49-F238E27FC236}">
                <a16:creationId xmlns="" xmlns:a16="http://schemas.microsoft.com/office/drawing/2014/main" id="{DB107735-E868-47A1-B85A-956C9C8E3125}"/>
              </a:ext>
            </a:extLst>
          </p:cNvPr>
          <p:cNvSpPr txBox="1">
            <a:spLocks/>
          </p:cNvSpPr>
          <p:nvPr/>
        </p:nvSpPr>
        <p:spPr>
          <a:xfrm>
            <a:off x="4919192" y="913384"/>
            <a:ext cx="13105456" cy="948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85000" lnSpcReduction="10000"/>
          </a:bodyPr>
          <a:lstStyle>
            <a:lvl1pPr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8800" b="0" i="0" kern="1200">
                <a:solidFill>
                  <a:schemeClr val="tx1"/>
                </a:solidFill>
                <a:latin typeface="Open Sans Light" charset="0"/>
                <a:ea typeface="Open Sans Light" charset="0"/>
                <a:cs typeface="Open Sans Light" charset="0"/>
                <a:sym typeface="Poppins Medium" charset="0"/>
              </a:defRPr>
            </a:lvl1pPr>
            <a:lvl2pPr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10000" b="1">
                <a:solidFill>
                  <a:srgbClr val="272D30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defRPr>
            </a:lvl2pPr>
            <a:lvl3pPr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10000" b="1">
                <a:solidFill>
                  <a:srgbClr val="272D30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defRPr>
            </a:lvl3pPr>
            <a:lvl4pPr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10000" b="1">
                <a:solidFill>
                  <a:srgbClr val="272D30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defRPr>
            </a:lvl4pPr>
            <a:lvl5pPr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10000" b="1">
                <a:solidFill>
                  <a:srgbClr val="272D30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defRPr>
            </a:lvl5pPr>
            <a:lvl6pPr marL="457200" algn="l" defTabSz="825500" rtl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0000">
                <a:solidFill>
                  <a:srgbClr val="272D30"/>
                </a:solidFill>
                <a:latin typeface="Poppins Medium" charset="0"/>
                <a:ea typeface="Poppins Medium" charset="0"/>
                <a:cs typeface="Poppins Medium" charset="0"/>
                <a:sym typeface="Poppins Medium" charset="0"/>
              </a:defRPr>
            </a:lvl6pPr>
            <a:lvl7pPr marL="914400" algn="l" defTabSz="825500" rtl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0000">
                <a:solidFill>
                  <a:srgbClr val="272D30"/>
                </a:solidFill>
                <a:latin typeface="Poppins Medium" charset="0"/>
                <a:ea typeface="Poppins Medium" charset="0"/>
                <a:cs typeface="Poppins Medium" charset="0"/>
                <a:sym typeface="Poppins Medium" charset="0"/>
              </a:defRPr>
            </a:lvl7pPr>
            <a:lvl8pPr marL="1371600" algn="l" defTabSz="825500" rtl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0000">
                <a:solidFill>
                  <a:srgbClr val="272D30"/>
                </a:solidFill>
                <a:latin typeface="Poppins Medium" charset="0"/>
                <a:ea typeface="Poppins Medium" charset="0"/>
                <a:cs typeface="Poppins Medium" charset="0"/>
                <a:sym typeface="Poppins Medium" charset="0"/>
              </a:defRPr>
            </a:lvl8pPr>
            <a:lvl9pPr marL="1828800" algn="l" defTabSz="825500" rtl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0000">
                <a:solidFill>
                  <a:srgbClr val="272D30"/>
                </a:solidFill>
                <a:latin typeface="Poppins Medium" charset="0"/>
                <a:ea typeface="Poppins Medium" charset="0"/>
                <a:cs typeface="Poppins Medium" charset="0"/>
                <a:sym typeface="Poppins Medium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</a:pPr>
            <a:r>
              <a:rPr lang="en-US" sz="6000" dirty="0" smtClean="0"/>
              <a:t>UNIC-CASS  Design-to-</a:t>
            </a:r>
            <a:r>
              <a:rPr lang="en-US" sz="6000" dirty="0" err="1" smtClean="0"/>
              <a:t>Tapeout</a:t>
            </a:r>
            <a:r>
              <a:rPr lang="en-US" sz="6000" dirty="0" smtClean="0"/>
              <a:t> Mentoring</a:t>
            </a:r>
            <a:endParaRPr lang="en-US" sz="6000" dirty="0"/>
          </a:p>
        </p:txBody>
      </p:sp>
      <p:cxnSp>
        <p:nvCxnSpPr>
          <p:cNvPr id="13" name="Straight Connector 5">
            <a:extLst>
              <a:ext uri="{FF2B5EF4-FFF2-40B4-BE49-F238E27FC236}">
                <a16:creationId xmlns="" xmlns:a16="http://schemas.microsoft.com/office/drawing/2014/main" id="{C4AAB0AB-CE4F-4FD8-98A8-1A78F246506C}"/>
              </a:ext>
            </a:extLst>
          </p:cNvPr>
          <p:cNvCxnSpPr>
            <a:cxnSpLocks/>
          </p:cNvCxnSpPr>
          <p:nvPr/>
        </p:nvCxnSpPr>
        <p:spPr>
          <a:xfrm>
            <a:off x="5567264" y="737320"/>
            <a:ext cx="12025336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6">
            <a:extLst>
              <a:ext uri="{FF2B5EF4-FFF2-40B4-BE49-F238E27FC236}">
                <a16:creationId xmlns="" xmlns:a16="http://schemas.microsoft.com/office/drawing/2014/main" id="{9208A452-8416-45B8-B04E-337B0E6740EF}"/>
              </a:ext>
            </a:extLst>
          </p:cNvPr>
          <p:cNvCxnSpPr>
            <a:cxnSpLocks/>
          </p:cNvCxnSpPr>
          <p:nvPr/>
        </p:nvCxnSpPr>
        <p:spPr>
          <a:xfrm>
            <a:off x="5639272" y="1889448"/>
            <a:ext cx="11809312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0499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>
            <a:extLst>
              <a:ext uri="{FF2B5EF4-FFF2-40B4-BE49-F238E27FC236}">
                <a16:creationId xmlns="" xmlns:a16="http://schemas.microsoft.com/office/drawing/2014/main" id="{166D69AC-72F5-CCF8-46A1-A8F197EB6790}"/>
              </a:ext>
            </a:extLst>
          </p:cNvPr>
          <p:cNvSpPr/>
          <p:nvPr/>
        </p:nvSpPr>
        <p:spPr bwMode="auto">
          <a:xfrm>
            <a:off x="1523" y="-25102"/>
            <a:ext cx="24382800" cy="13716000"/>
          </a:xfrm>
          <a:prstGeom prst="rect">
            <a:avLst/>
          </a:prstGeom>
          <a:gradFill>
            <a:gsLst>
              <a:gs pos="0">
                <a:schemeClr val="bg1">
                  <a:alpha val="29000"/>
                </a:schemeClr>
              </a:gs>
              <a:gs pos="100000">
                <a:schemeClr val="bg1">
                  <a:alpha val="88000"/>
                </a:schemeClr>
              </a:gs>
            </a:gsLst>
            <a:lin ang="5400000" scaled="1"/>
          </a:grad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74808C"/>
              </a:solidFill>
              <a:effectLst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14A21120-A7F0-4FB7-A415-A9B45ABB18AB}"/>
              </a:ext>
            </a:extLst>
          </p:cNvPr>
          <p:cNvSpPr txBox="1">
            <a:spLocks/>
          </p:cNvSpPr>
          <p:nvPr/>
        </p:nvSpPr>
        <p:spPr bwMode="auto">
          <a:xfrm>
            <a:off x="958752" y="935534"/>
            <a:ext cx="21386376" cy="217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>
            <a:lvl1pPr algn="l" defTabSz="8255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8800" b="0" i="0" kern="1200">
                <a:solidFill>
                  <a:srgbClr val="FFFFFF"/>
                </a:solidFill>
                <a:latin typeface="Open Sans Light" charset="0"/>
                <a:ea typeface="Open Sans Light" charset="0"/>
                <a:cs typeface="Open Sans Light" charset="0"/>
                <a:sym typeface="Poppins Medium" charset="0"/>
              </a:defRPr>
            </a:lvl1pPr>
            <a:lvl2pPr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10000" b="1">
                <a:solidFill>
                  <a:srgbClr val="272D30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defRPr>
            </a:lvl2pPr>
            <a:lvl3pPr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10000" b="1">
                <a:solidFill>
                  <a:srgbClr val="272D30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defRPr>
            </a:lvl3pPr>
            <a:lvl4pPr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10000" b="1">
                <a:solidFill>
                  <a:srgbClr val="272D30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defRPr>
            </a:lvl4pPr>
            <a:lvl5pPr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10000" b="1">
                <a:solidFill>
                  <a:srgbClr val="272D30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defRPr>
            </a:lvl5pPr>
            <a:lvl6pPr marL="457200" algn="l" defTabSz="825500" rtl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0000">
                <a:solidFill>
                  <a:srgbClr val="272D30"/>
                </a:solidFill>
                <a:latin typeface="Poppins Medium" charset="0"/>
                <a:ea typeface="Poppins Medium" charset="0"/>
                <a:cs typeface="Poppins Medium" charset="0"/>
                <a:sym typeface="Poppins Medium" charset="0"/>
              </a:defRPr>
            </a:lvl6pPr>
            <a:lvl7pPr marL="914400" algn="l" defTabSz="825500" rtl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0000">
                <a:solidFill>
                  <a:srgbClr val="272D30"/>
                </a:solidFill>
                <a:latin typeface="Poppins Medium" charset="0"/>
                <a:ea typeface="Poppins Medium" charset="0"/>
                <a:cs typeface="Poppins Medium" charset="0"/>
                <a:sym typeface="Poppins Medium" charset="0"/>
              </a:defRPr>
            </a:lvl7pPr>
            <a:lvl8pPr marL="1371600" algn="l" defTabSz="825500" rtl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0000">
                <a:solidFill>
                  <a:srgbClr val="272D30"/>
                </a:solidFill>
                <a:latin typeface="Poppins Medium" charset="0"/>
                <a:ea typeface="Poppins Medium" charset="0"/>
                <a:cs typeface="Poppins Medium" charset="0"/>
                <a:sym typeface="Poppins Medium" charset="0"/>
              </a:defRPr>
            </a:lvl8pPr>
            <a:lvl9pPr marL="1828800" algn="l" defTabSz="825500" rtl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0000">
                <a:solidFill>
                  <a:srgbClr val="272D30"/>
                </a:solidFill>
                <a:latin typeface="Poppins Medium" charset="0"/>
                <a:ea typeface="Poppins Medium" charset="0"/>
                <a:cs typeface="Poppins Medium" charset="0"/>
                <a:sym typeface="Poppins Medium" charset="0"/>
              </a:defRPr>
            </a:lvl9pPr>
          </a:lstStyle>
          <a:p>
            <a:r>
              <a:rPr lang="en-US" sz="8800" b="1" dirty="0">
                <a:solidFill>
                  <a:schemeClr val="tx2"/>
                </a:solidFill>
                <a:latin typeface="+mn-lt"/>
              </a:rPr>
              <a:t>Design-to-</a:t>
            </a:r>
            <a:r>
              <a:rPr lang="en-US" sz="8800" b="1" dirty="0" err="1">
                <a:solidFill>
                  <a:schemeClr val="tx2"/>
                </a:solidFill>
                <a:latin typeface="+mn-lt"/>
              </a:rPr>
              <a:t>Tapeout</a:t>
            </a:r>
            <a:r>
              <a:rPr lang="en-US" sz="8800" b="1" dirty="0">
                <a:solidFill>
                  <a:schemeClr val="tx2"/>
                </a:solidFill>
                <a:latin typeface="+mn-lt"/>
              </a:rPr>
              <a:t> activities schedule I</a:t>
            </a:r>
            <a:endParaRPr lang="en-US" b="1" dirty="0">
              <a:latin typeface="+mn-lt"/>
            </a:endParaRPr>
          </a:p>
        </p:txBody>
      </p:sp>
      <p:graphicFrame>
        <p:nvGraphicFramePr>
          <p:cNvPr id="16" name="Table 15">
            <a:extLst>
              <a:ext uri="{FF2B5EF4-FFF2-40B4-BE49-F238E27FC236}">
                <a16:creationId xmlns="" xmlns:a16="http://schemas.microsoft.com/office/drawing/2014/main" id="{5EF0A263-2440-2CC8-D242-2F92B60193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417805"/>
              </p:ext>
            </p:extLst>
          </p:nvPr>
        </p:nvGraphicFramePr>
        <p:xfrm>
          <a:off x="958752" y="2393504"/>
          <a:ext cx="22250473" cy="10839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04125">
                  <a:extLst>
                    <a:ext uri="{9D8B030D-6E8A-4147-A177-3AD203B41FA5}">
                      <a16:colId xmlns="" xmlns:a16="http://schemas.microsoft.com/office/drawing/2014/main" val="1157721537"/>
                    </a:ext>
                  </a:extLst>
                </a:gridCol>
                <a:gridCol w="2160739">
                  <a:extLst>
                    <a:ext uri="{9D8B030D-6E8A-4147-A177-3AD203B41FA5}">
                      <a16:colId xmlns="" xmlns:a16="http://schemas.microsoft.com/office/drawing/2014/main" val="3839219605"/>
                    </a:ext>
                  </a:extLst>
                </a:gridCol>
                <a:gridCol w="7536865">
                  <a:extLst>
                    <a:ext uri="{9D8B030D-6E8A-4147-A177-3AD203B41FA5}">
                      <a16:colId xmlns="" xmlns:a16="http://schemas.microsoft.com/office/drawing/2014/main" val="2547556367"/>
                    </a:ext>
                  </a:extLst>
                </a:gridCol>
                <a:gridCol w="4424372">
                  <a:extLst>
                    <a:ext uri="{9D8B030D-6E8A-4147-A177-3AD203B41FA5}">
                      <a16:colId xmlns="" xmlns:a16="http://schemas.microsoft.com/office/drawing/2014/main" val="293296006"/>
                    </a:ext>
                  </a:extLst>
                </a:gridCol>
                <a:gridCol w="4424372">
                  <a:extLst>
                    <a:ext uri="{9D8B030D-6E8A-4147-A177-3AD203B41FA5}">
                      <a16:colId xmlns="" xmlns:a16="http://schemas.microsoft.com/office/drawing/2014/main" val="1891562245"/>
                    </a:ext>
                  </a:extLst>
                </a:gridCol>
              </a:tblGrid>
              <a:tr h="19610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2800" b="1" dirty="0">
                          <a:effectLst/>
                        </a:rPr>
                        <a:t>Activities</a:t>
                      </a:r>
                      <a:endParaRPr lang="en-GB" sz="36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2800" b="1">
                          <a:effectLst/>
                        </a:rPr>
                        <a:t>Date/</a:t>
                      </a:r>
                      <a:endParaRPr lang="en-GB" sz="3600" b="1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2800" b="1">
                          <a:effectLst/>
                        </a:rPr>
                        <a:t>Deadline</a:t>
                      </a:r>
                      <a:endParaRPr lang="en-GB" sz="3600" b="1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2800" b="1" dirty="0">
                          <a:effectLst/>
                        </a:rPr>
                        <a:t>Purpose</a:t>
                      </a:r>
                      <a:endParaRPr lang="en-GB" sz="36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2800" b="1" dirty="0">
                          <a:effectLst/>
                        </a:rPr>
                        <a:t>Your Deliverables (provide info/links on your GitHub)</a:t>
                      </a:r>
                      <a:endParaRPr lang="en-GB" sz="36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36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="" xmlns:a16="http://schemas.microsoft.com/office/drawing/2014/main" val="513821297"/>
                  </a:ext>
                </a:extLst>
              </a:tr>
              <a:tr h="16133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2800" u="sng" dirty="0" smtClean="0">
                          <a:effectLst/>
                        </a:rPr>
                        <a:t>WW Webinar</a:t>
                      </a:r>
                      <a:endParaRPr lang="en-GB" sz="3600" u="sng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2800" dirty="0">
                          <a:effectLst/>
                        </a:rPr>
                        <a:t>Aug </a:t>
                      </a:r>
                      <a:r>
                        <a:rPr lang="en-GB" sz="2800" dirty="0" smtClean="0">
                          <a:effectLst/>
                        </a:rPr>
                        <a:t>17, 2023</a:t>
                      </a:r>
                      <a:endParaRPr lang="en-GB" sz="3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2800" dirty="0" smtClean="0">
                          <a:effectLst/>
                        </a:rPr>
                        <a:t>UNIC-CASS</a:t>
                      </a:r>
                      <a:r>
                        <a:rPr lang="en-GB" sz="2800" baseline="0" dirty="0" smtClean="0">
                          <a:effectLst/>
                        </a:rPr>
                        <a:t> </a:t>
                      </a:r>
                      <a:r>
                        <a:rPr lang="en-GB" sz="2800" dirty="0" smtClean="0">
                          <a:effectLst/>
                        </a:rPr>
                        <a:t>Introduction</a:t>
                      </a:r>
                      <a:r>
                        <a:rPr lang="en-GB" sz="2800" baseline="0" dirty="0" smtClean="0">
                          <a:effectLst/>
                        </a:rPr>
                        <a:t> &amp; </a:t>
                      </a: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2800" baseline="0" dirty="0" smtClean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WW Webinar</a:t>
                      </a:r>
                      <a:endParaRPr lang="en-GB" sz="3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2800" dirty="0">
                          <a:effectLst/>
                        </a:rPr>
                        <a:t> </a:t>
                      </a:r>
                      <a:endParaRPr lang="en-GB" sz="3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3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="" xmlns:a16="http://schemas.microsoft.com/office/drawing/2014/main" val="1771898906"/>
                  </a:ext>
                </a:extLst>
              </a:tr>
              <a:tr h="36997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2800" u="sng" dirty="0">
                          <a:effectLst/>
                        </a:rPr>
                        <a:t>Weekly meet-ups</a:t>
                      </a:r>
                      <a:endParaRPr lang="en-GB" sz="3600" u="sng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2800" dirty="0">
                          <a:effectLst/>
                        </a:rPr>
                        <a:t>Aug 23, Aug 30, </a:t>
                      </a:r>
                      <a:endParaRPr lang="en-GB" sz="36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2800" dirty="0">
                          <a:effectLst/>
                        </a:rPr>
                        <a:t>Sep 6, Sep 13, Sep 20</a:t>
                      </a:r>
                      <a:endParaRPr lang="en-GB" sz="3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2800" dirty="0">
                          <a:effectLst/>
                        </a:rPr>
                        <a:t>Mentoring and Design groups to  present progress.</a:t>
                      </a:r>
                      <a:endParaRPr lang="en-GB" sz="36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2800" dirty="0">
                          <a:effectLst/>
                        </a:rPr>
                        <a:t>Invite short presentations on topics such as Caravel/Caravan, best practices, pitfalls to avoid.</a:t>
                      </a:r>
                      <a:endParaRPr lang="en-GB" sz="36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2800" dirty="0">
                          <a:effectLst/>
                        </a:rPr>
                        <a:t>Invited talks. </a:t>
                      </a:r>
                      <a:r>
                        <a:rPr lang="en-GB" sz="2800" dirty="0" smtClean="0">
                          <a:effectLst/>
                        </a:rPr>
                        <a:t> </a:t>
                      </a:r>
                      <a:r>
                        <a:rPr lang="en-GB" sz="2800" dirty="0" err="1">
                          <a:effectLst/>
                        </a:rPr>
                        <a:t>eFabless</a:t>
                      </a:r>
                      <a:r>
                        <a:rPr lang="en-GB" sz="2800" dirty="0">
                          <a:effectLst/>
                        </a:rPr>
                        <a:t>, Digital Flow, Analog Flow , Pitfalls on Schematics, Pitfalls on custom-layout.</a:t>
                      </a:r>
                      <a:endParaRPr lang="en-GB" sz="3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2800">
                          <a:effectLst/>
                        </a:rPr>
                        <a:t> </a:t>
                      </a:r>
                      <a:endParaRPr lang="en-GB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>
                          <a:effectLst/>
                        </a:rPr>
                        <a:t> </a:t>
                      </a:r>
                      <a:r>
                        <a:rPr lang="en-US" sz="2800" dirty="0" smtClean="0">
                          <a:effectLst/>
                        </a:rPr>
                        <a:t>Kick-off with the selected Design Teams.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3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="" xmlns:a16="http://schemas.microsoft.com/office/drawing/2014/main" val="4262555051"/>
                  </a:ext>
                </a:extLst>
              </a:tr>
              <a:tr h="16133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2800" u="sng" dirty="0">
                          <a:effectLst/>
                        </a:rPr>
                        <a:t>1st Design submission [Mock </a:t>
                      </a:r>
                      <a:r>
                        <a:rPr lang="en-GB" sz="2800" u="sng" dirty="0" err="1">
                          <a:effectLst/>
                        </a:rPr>
                        <a:t>tapeout</a:t>
                      </a:r>
                      <a:r>
                        <a:rPr lang="en-GB" sz="2800" u="sng" dirty="0">
                          <a:effectLst/>
                        </a:rPr>
                        <a:t>]</a:t>
                      </a:r>
                      <a:endParaRPr lang="en-GB" sz="3600" u="sng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2800">
                          <a:effectLst/>
                        </a:rPr>
                        <a:t>Sept 22</a:t>
                      </a:r>
                      <a:endParaRPr lang="en-GB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2800">
                          <a:effectLst/>
                        </a:rPr>
                        <a:t> </a:t>
                      </a:r>
                      <a:endParaRPr lang="en-GB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2800" dirty="0" smtClean="0">
                          <a:effectLst/>
                        </a:rPr>
                        <a:t>Disclosed on Sept 13</a:t>
                      </a:r>
                      <a:endParaRPr lang="en-GB" sz="3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2800">
                          <a:effectLst/>
                        </a:rPr>
                        <a:t>1. Merge designs</a:t>
                      </a:r>
                      <a:endParaRPr lang="en-GB" sz="36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2800">
                          <a:effectLst/>
                        </a:rPr>
                        <a:t>2. Run local pre-checks</a:t>
                      </a:r>
                      <a:endParaRPr lang="en-GB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="" xmlns:a16="http://schemas.microsoft.com/office/drawing/2014/main" val="2726177722"/>
                  </a:ext>
                </a:extLst>
              </a:tr>
              <a:tr h="12655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2800" u="sng" dirty="0">
                          <a:effectLst/>
                        </a:rPr>
                        <a:t>1</a:t>
                      </a:r>
                      <a:r>
                        <a:rPr lang="en-GB" sz="2800" u="sng" baseline="30000" dirty="0">
                          <a:effectLst/>
                        </a:rPr>
                        <a:t>st</a:t>
                      </a:r>
                      <a:r>
                        <a:rPr lang="en-GB" sz="2800" u="sng" dirty="0">
                          <a:effectLst/>
                        </a:rPr>
                        <a:t> Design Review &amp; Feedback</a:t>
                      </a:r>
                      <a:endParaRPr lang="en-GB" sz="3600" u="sng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2800" dirty="0">
                          <a:effectLst/>
                        </a:rPr>
                        <a:t>Sept 29</a:t>
                      </a:r>
                      <a:endParaRPr lang="en-GB" sz="3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2800" dirty="0" smtClean="0">
                          <a:effectLst/>
                        </a:rPr>
                        <a:t>Done with STUDENTS and their respective</a:t>
                      </a:r>
                      <a:r>
                        <a:rPr lang="en-GB" sz="2800" baseline="0" dirty="0" smtClean="0">
                          <a:effectLst/>
                        </a:rPr>
                        <a:t> LOCAL MENTOR</a:t>
                      </a:r>
                      <a:endParaRPr lang="en-GB" sz="3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2800">
                          <a:effectLst/>
                        </a:rPr>
                        <a:t> </a:t>
                      </a:r>
                      <a:endParaRPr lang="en-GB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2800" dirty="0">
                          <a:effectLst/>
                        </a:rPr>
                        <a:t>Feedback on the “merge-run pre-check</a:t>
                      </a:r>
                      <a:r>
                        <a:rPr lang="en-GB" sz="2800" dirty="0" smtClean="0">
                          <a:effectLst/>
                        </a:rPr>
                        <a:t>”, Design Progress</a:t>
                      </a:r>
                      <a:endParaRPr lang="en-GB" sz="3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="" xmlns:a16="http://schemas.microsoft.com/office/drawing/2014/main" val="26208927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965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>
            <a:extLst>
              <a:ext uri="{FF2B5EF4-FFF2-40B4-BE49-F238E27FC236}">
                <a16:creationId xmlns="" xmlns:a16="http://schemas.microsoft.com/office/drawing/2014/main" id="{166D69AC-72F5-CCF8-46A1-A8F197EB6790}"/>
              </a:ext>
            </a:extLst>
          </p:cNvPr>
          <p:cNvSpPr/>
          <p:nvPr/>
        </p:nvSpPr>
        <p:spPr bwMode="auto">
          <a:xfrm>
            <a:off x="1523" y="-25102"/>
            <a:ext cx="24382800" cy="13716000"/>
          </a:xfrm>
          <a:prstGeom prst="rect">
            <a:avLst/>
          </a:prstGeom>
          <a:gradFill>
            <a:gsLst>
              <a:gs pos="0">
                <a:schemeClr val="bg1">
                  <a:alpha val="29000"/>
                </a:schemeClr>
              </a:gs>
              <a:gs pos="100000">
                <a:schemeClr val="bg1">
                  <a:alpha val="88000"/>
                </a:schemeClr>
              </a:gs>
            </a:gsLst>
            <a:lin ang="5400000" scaled="1"/>
          </a:grad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74808C"/>
              </a:solidFill>
              <a:effectLst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14A21120-A7F0-4FB7-A415-A9B45ABB18AB}"/>
              </a:ext>
            </a:extLst>
          </p:cNvPr>
          <p:cNvSpPr txBox="1">
            <a:spLocks/>
          </p:cNvSpPr>
          <p:nvPr/>
        </p:nvSpPr>
        <p:spPr bwMode="auto">
          <a:xfrm>
            <a:off x="958752" y="935534"/>
            <a:ext cx="21386376" cy="217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>
            <a:lvl1pPr algn="l" defTabSz="8255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8800" b="0" i="0" kern="1200">
                <a:solidFill>
                  <a:srgbClr val="FFFFFF"/>
                </a:solidFill>
                <a:latin typeface="Open Sans Light" charset="0"/>
                <a:ea typeface="Open Sans Light" charset="0"/>
                <a:cs typeface="Open Sans Light" charset="0"/>
                <a:sym typeface="Poppins Medium" charset="0"/>
              </a:defRPr>
            </a:lvl1pPr>
            <a:lvl2pPr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10000" b="1">
                <a:solidFill>
                  <a:srgbClr val="272D30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defRPr>
            </a:lvl2pPr>
            <a:lvl3pPr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10000" b="1">
                <a:solidFill>
                  <a:srgbClr val="272D30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defRPr>
            </a:lvl3pPr>
            <a:lvl4pPr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10000" b="1">
                <a:solidFill>
                  <a:srgbClr val="272D30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defRPr>
            </a:lvl4pPr>
            <a:lvl5pPr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10000" b="1">
                <a:solidFill>
                  <a:srgbClr val="272D30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defRPr>
            </a:lvl5pPr>
            <a:lvl6pPr marL="457200" algn="l" defTabSz="825500" rtl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0000">
                <a:solidFill>
                  <a:srgbClr val="272D30"/>
                </a:solidFill>
                <a:latin typeface="Poppins Medium" charset="0"/>
                <a:ea typeface="Poppins Medium" charset="0"/>
                <a:cs typeface="Poppins Medium" charset="0"/>
                <a:sym typeface="Poppins Medium" charset="0"/>
              </a:defRPr>
            </a:lvl6pPr>
            <a:lvl7pPr marL="914400" algn="l" defTabSz="825500" rtl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0000">
                <a:solidFill>
                  <a:srgbClr val="272D30"/>
                </a:solidFill>
                <a:latin typeface="Poppins Medium" charset="0"/>
                <a:ea typeface="Poppins Medium" charset="0"/>
                <a:cs typeface="Poppins Medium" charset="0"/>
                <a:sym typeface="Poppins Medium" charset="0"/>
              </a:defRPr>
            </a:lvl7pPr>
            <a:lvl8pPr marL="1371600" algn="l" defTabSz="825500" rtl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0000">
                <a:solidFill>
                  <a:srgbClr val="272D30"/>
                </a:solidFill>
                <a:latin typeface="Poppins Medium" charset="0"/>
                <a:ea typeface="Poppins Medium" charset="0"/>
                <a:cs typeface="Poppins Medium" charset="0"/>
                <a:sym typeface="Poppins Medium" charset="0"/>
              </a:defRPr>
            </a:lvl8pPr>
            <a:lvl9pPr marL="1828800" algn="l" defTabSz="825500" rtl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0000">
                <a:solidFill>
                  <a:srgbClr val="272D30"/>
                </a:solidFill>
                <a:latin typeface="Poppins Medium" charset="0"/>
                <a:ea typeface="Poppins Medium" charset="0"/>
                <a:cs typeface="Poppins Medium" charset="0"/>
                <a:sym typeface="Poppins Medium" charset="0"/>
              </a:defRPr>
            </a:lvl9pPr>
          </a:lstStyle>
          <a:p>
            <a:r>
              <a:rPr lang="en-US" sz="8800" b="1" dirty="0">
                <a:solidFill>
                  <a:schemeClr val="tx2"/>
                </a:solidFill>
                <a:latin typeface="+mn-lt"/>
              </a:rPr>
              <a:t>Design-to-</a:t>
            </a:r>
            <a:r>
              <a:rPr lang="en-US" sz="8800" b="1" dirty="0" err="1">
                <a:solidFill>
                  <a:schemeClr val="tx2"/>
                </a:solidFill>
                <a:latin typeface="+mn-lt"/>
              </a:rPr>
              <a:t>Tapeout</a:t>
            </a:r>
            <a:r>
              <a:rPr lang="en-US" sz="8800" b="1" dirty="0">
                <a:solidFill>
                  <a:schemeClr val="tx2"/>
                </a:solidFill>
                <a:latin typeface="+mn-lt"/>
              </a:rPr>
              <a:t> activities schedule II</a:t>
            </a:r>
            <a:endParaRPr lang="en-US" b="1" dirty="0">
              <a:latin typeface="+mn-lt"/>
            </a:endParaRPr>
          </a:p>
        </p:txBody>
      </p:sp>
      <p:graphicFrame>
        <p:nvGraphicFramePr>
          <p:cNvPr id="16" name="Table 15">
            <a:extLst>
              <a:ext uri="{FF2B5EF4-FFF2-40B4-BE49-F238E27FC236}">
                <a16:creationId xmlns="" xmlns:a16="http://schemas.microsoft.com/office/drawing/2014/main" id="{5EF0A263-2440-2CC8-D242-2F92B6019373}"/>
              </a:ext>
            </a:extLst>
          </p:cNvPr>
          <p:cNvGraphicFramePr>
            <a:graphicFrameLocks noGrp="1"/>
          </p:cNvGraphicFramePr>
          <p:nvPr/>
        </p:nvGraphicFramePr>
        <p:xfrm>
          <a:off x="958752" y="2825552"/>
          <a:ext cx="22250473" cy="105287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04125">
                  <a:extLst>
                    <a:ext uri="{9D8B030D-6E8A-4147-A177-3AD203B41FA5}">
                      <a16:colId xmlns="" xmlns:a16="http://schemas.microsoft.com/office/drawing/2014/main" val="1157721537"/>
                    </a:ext>
                  </a:extLst>
                </a:gridCol>
                <a:gridCol w="2160739">
                  <a:extLst>
                    <a:ext uri="{9D8B030D-6E8A-4147-A177-3AD203B41FA5}">
                      <a16:colId xmlns="" xmlns:a16="http://schemas.microsoft.com/office/drawing/2014/main" val="3839219605"/>
                    </a:ext>
                  </a:extLst>
                </a:gridCol>
                <a:gridCol w="7536865">
                  <a:extLst>
                    <a:ext uri="{9D8B030D-6E8A-4147-A177-3AD203B41FA5}">
                      <a16:colId xmlns="" xmlns:a16="http://schemas.microsoft.com/office/drawing/2014/main" val="2547556367"/>
                    </a:ext>
                  </a:extLst>
                </a:gridCol>
                <a:gridCol w="4424372">
                  <a:extLst>
                    <a:ext uri="{9D8B030D-6E8A-4147-A177-3AD203B41FA5}">
                      <a16:colId xmlns="" xmlns:a16="http://schemas.microsoft.com/office/drawing/2014/main" val="293296006"/>
                    </a:ext>
                  </a:extLst>
                </a:gridCol>
                <a:gridCol w="4424372">
                  <a:extLst>
                    <a:ext uri="{9D8B030D-6E8A-4147-A177-3AD203B41FA5}">
                      <a16:colId xmlns="" xmlns:a16="http://schemas.microsoft.com/office/drawing/2014/main" val="1891562245"/>
                    </a:ext>
                  </a:extLst>
                </a:gridCol>
              </a:tblGrid>
              <a:tr h="19610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2800" b="1" dirty="0">
                          <a:effectLst/>
                        </a:rPr>
                        <a:t>Activities</a:t>
                      </a:r>
                      <a:endParaRPr lang="en-GB" sz="36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2800" b="1" dirty="0">
                          <a:effectLst/>
                        </a:rPr>
                        <a:t>Date/</a:t>
                      </a:r>
                      <a:endParaRPr lang="en-GB" sz="3600" b="1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2800" b="1" dirty="0">
                          <a:effectLst/>
                        </a:rPr>
                        <a:t>Deadline</a:t>
                      </a:r>
                      <a:endParaRPr lang="en-GB" sz="36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2800" b="1">
                          <a:effectLst/>
                        </a:rPr>
                        <a:t>Purpose</a:t>
                      </a:r>
                      <a:endParaRPr lang="en-GB" sz="3600" b="1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2800" b="1" dirty="0">
                          <a:effectLst/>
                        </a:rPr>
                        <a:t>Your Deliverables (provide info/links on your GitHub)</a:t>
                      </a:r>
                      <a:endParaRPr lang="en-GB" sz="36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2800" b="1" dirty="0">
                          <a:effectLst/>
                        </a:rPr>
                        <a:t>We will provide/handle</a:t>
                      </a:r>
                      <a:endParaRPr lang="en-GB" sz="36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="" xmlns:a16="http://schemas.microsoft.com/office/drawing/2014/main" val="513821297"/>
                  </a:ext>
                </a:extLst>
              </a:tr>
              <a:tr h="16133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2800" u="sng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Weekly meet-ups </a:t>
                      </a:r>
                      <a:endParaRPr lang="en-GB" sz="3600" u="sng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28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Oct 4, Oct 11</a:t>
                      </a:r>
                      <a:endParaRPr lang="en-GB" sz="3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28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Guide to final submission and solve teams’ issues.</a:t>
                      </a:r>
                      <a:endParaRPr lang="en-GB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28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 </a:t>
                      </a:r>
                      <a:endParaRPr lang="en-GB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28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A check-list of to-dos to the Design Teams.</a:t>
                      </a:r>
                      <a:endParaRPr lang="en-GB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28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Evaluate status of potential “drop-outs”.</a:t>
                      </a:r>
                      <a:endParaRPr lang="en-GB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28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 </a:t>
                      </a:r>
                      <a:endParaRPr lang="en-GB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="" xmlns:a16="http://schemas.microsoft.com/office/drawing/2014/main" val="1771898906"/>
                  </a:ext>
                </a:extLst>
              </a:tr>
              <a:tr h="11753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2800" u="sng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2</a:t>
                      </a:r>
                      <a:r>
                        <a:rPr lang="en-GB" sz="2800" u="sng" baseline="300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nd</a:t>
                      </a:r>
                      <a:r>
                        <a:rPr lang="en-GB" sz="2800" u="sng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 Design submission</a:t>
                      </a:r>
                      <a:endParaRPr lang="en-GB" sz="3600" u="sng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28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Oct18</a:t>
                      </a:r>
                      <a:endParaRPr lang="en-GB" sz="3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28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 </a:t>
                      </a:r>
                      <a:endParaRPr lang="en-GB" sz="3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28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TBD</a:t>
                      </a:r>
                      <a:endParaRPr lang="en-GB" sz="3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28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Check all blocks are LVS, DRC clean.</a:t>
                      </a:r>
                      <a:endParaRPr lang="en-GB" sz="3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="" xmlns:a16="http://schemas.microsoft.com/office/drawing/2014/main" val="4262555051"/>
                  </a:ext>
                </a:extLst>
              </a:tr>
              <a:tr h="16133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2800" u="sng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2</a:t>
                      </a:r>
                      <a:r>
                        <a:rPr lang="en-GB" sz="2800" u="sng" baseline="300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nd</a:t>
                      </a:r>
                      <a:r>
                        <a:rPr lang="en-GB" sz="2800" u="sng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 Design Review &amp; Feedback</a:t>
                      </a:r>
                      <a:endParaRPr lang="en-GB" sz="3600" u="sng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28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Oct 22</a:t>
                      </a:r>
                      <a:endParaRPr lang="en-GB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28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 </a:t>
                      </a:r>
                      <a:endParaRPr lang="en-GB" sz="3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28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Maybe a 1-week extension for late bugs detected</a:t>
                      </a:r>
                      <a:endParaRPr lang="en-GB" sz="3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28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Delivery by Design teams of their finished blocks in GDSII.</a:t>
                      </a:r>
                      <a:endParaRPr lang="en-GB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="" xmlns:a16="http://schemas.microsoft.com/office/drawing/2014/main" val="2726177722"/>
                  </a:ext>
                </a:extLst>
              </a:tr>
              <a:tr h="3061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2800" u="sng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eFabless</a:t>
                      </a:r>
                      <a:r>
                        <a:rPr lang="en-GB" sz="2800" u="sng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 pre-check</a:t>
                      </a:r>
                      <a:endParaRPr lang="en-GB" sz="3600" u="sng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28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Nov 3</a:t>
                      </a:r>
                      <a:endParaRPr lang="en-GB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28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 </a:t>
                      </a:r>
                      <a:endParaRPr lang="en-GB" sz="3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28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Deliver 2 Caravelle drop-ins to e-Fabless to check</a:t>
                      </a:r>
                      <a:endParaRPr lang="en-GB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28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 </a:t>
                      </a:r>
                      <a:endParaRPr lang="en-GB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="" xmlns:a16="http://schemas.microsoft.com/office/drawing/2014/main" val="2620892707"/>
                  </a:ext>
                </a:extLst>
              </a:tr>
              <a:tr h="3061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2800" u="sng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Tape-out</a:t>
                      </a:r>
                      <a:endParaRPr lang="en-GB" sz="3600" u="sng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28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Nov 6</a:t>
                      </a:r>
                      <a:endParaRPr lang="en-GB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28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Finish line!</a:t>
                      </a:r>
                      <a:endParaRPr lang="en-GB" sz="3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28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 </a:t>
                      </a:r>
                      <a:endParaRPr lang="en-GB" sz="3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28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List of “winner teams” included in this </a:t>
                      </a:r>
                      <a:r>
                        <a:rPr lang="en-GB" sz="2800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Tapeout</a:t>
                      </a:r>
                      <a:r>
                        <a:rPr lang="en-GB" sz="28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.</a:t>
                      </a:r>
                      <a:endParaRPr lang="en-GB" sz="3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28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List of unfinished Designs to candidate for April, 2024 </a:t>
                      </a:r>
                      <a:r>
                        <a:rPr lang="en-GB" sz="2800" dirty="0" smtClean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UNIC-CASS Call</a:t>
                      </a:r>
                      <a:endParaRPr lang="en-GB" sz="3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="" xmlns:a16="http://schemas.microsoft.com/office/drawing/2014/main" val="41734625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317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>
            <a:extLst>
              <a:ext uri="{FF2B5EF4-FFF2-40B4-BE49-F238E27FC236}">
                <a16:creationId xmlns="" xmlns:a16="http://schemas.microsoft.com/office/drawing/2014/main" id="{139D65C6-016E-104C-AC67-A1F9B92752A7}"/>
              </a:ext>
            </a:extLst>
          </p:cNvPr>
          <p:cNvSpPr/>
          <p:nvPr/>
        </p:nvSpPr>
        <p:spPr bwMode="auto">
          <a:xfrm>
            <a:off x="1200" y="0"/>
            <a:ext cx="24382800" cy="13716000"/>
          </a:xfrm>
          <a:prstGeom prst="rect">
            <a:avLst/>
          </a:prstGeom>
          <a:gradFill>
            <a:gsLst>
              <a:gs pos="0">
                <a:schemeClr val="bg1">
                  <a:alpha val="29000"/>
                </a:schemeClr>
              </a:gs>
              <a:gs pos="100000">
                <a:schemeClr val="bg1">
                  <a:alpha val="88000"/>
                </a:schemeClr>
              </a:gs>
            </a:gsLst>
            <a:lin ang="5400000" scaled="1"/>
          </a:grad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74808C"/>
              </a:solidFill>
              <a:effectLst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="" xmlns:a16="http://schemas.microsoft.com/office/drawing/2014/main" id="{6DB200A0-D67C-4097-BA62-23BB4BED7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752" y="935534"/>
            <a:ext cx="21962440" cy="2178050"/>
          </a:xfrm>
        </p:spPr>
        <p:txBody>
          <a:bodyPr/>
          <a:lstStyle/>
          <a:p>
            <a:r>
              <a:rPr lang="en-US" sz="8800" b="1" dirty="0">
                <a:solidFill>
                  <a:schemeClr val="tx2"/>
                </a:solidFill>
                <a:latin typeface="+mn-lt"/>
              </a:rPr>
              <a:t>Design-to-</a:t>
            </a:r>
            <a:r>
              <a:rPr lang="en-US" sz="8800" b="1" dirty="0" err="1">
                <a:solidFill>
                  <a:schemeClr val="tx2"/>
                </a:solidFill>
                <a:latin typeface="+mn-lt"/>
              </a:rPr>
              <a:t>Tapeout</a:t>
            </a:r>
            <a:r>
              <a:rPr lang="en-US" sz="8800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Arial "/>
                <a:sym typeface="Poppins" charset="0"/>
              </a:rPr>
              <a:t>m</a:t>
            </a:r>
            <a:r>
              <a:rPr kumimoji="0" lang="en-US" sz="8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"/>
                <a:sym typeface="Poppins" charset="0"/>
              </a:rPr>
              <a:t>entoring activities</a:t>
            </a:r>
            <a:endParaRPr lang="en-US" b="1" dirty="0">
              <a:latin typeface="+mn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CF83400D-9EA0-457C-AD10-5C8880E4B6DD}"/>
              </a:ext>
            </a:extLst>
          </p:cNvPr>
          <p:cNvSpPr txBox="1"/>
          <p:nvPr/>
        </p:nvSpPr>
        <p:spPr>
          <a:xfrm>
            <a:off x="1102768" y="3083287"/>
            <a:ext cx="22390722" cy="97872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altLang="zh-CN" sz="6000" dirty="0" smtClean="0">
                <a:solidFill>
                  <a:schemeClr val="tx1"/>
                </a:solidFill>
                <a:latin typeface="+mn-lt"/>
              </a:rPr>
              <a:t>Oct 11</a:t>
            </a:r>
            <a:r>
              <a:rPr lang="en-GB" altLang="zh-CN" sz="6000" baseline="30000" dirty="0" smtClean="0">
                <a:solidFill>
                  <a:schemeClr val="tx1"/>
                </a:solidFill>
                <a:latin typeface="+mn-lt"/>
              </a:rPr>
              <a:t>th        </a:t>
            </a:r>
            <a:r>
              <a:rPr lang="en-GB" altLang="zh-CN" sz="6000" dirty="0">
                <a:solidFill>
                  <a:schemeClr val="tx1"/>
                </a:solidFill>
              </a:rPr>
              <a:t>:  Session </a:t>
            </a:r>
            <a:r>
              <a:rPr lang="en-GB" altLang="zh-CN" sz="6000" dirty="0" smtClean="0">
                <a:solidFill>
                  <a:schemeClr val="tx1"/>
                </a:solidFill>
              </a:rPr>
              <a:t>#8</a:t>
            </a:r>
            <a:endParaRPr lang="en-GB" altLang="zh-CN" sz="6000" dirty="0" smtClean="0">
              <a:solidFill>
                <a:schemeClr val="tx1"/>
              </a:solidFill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en-GB" altLang="zh-CN" sz="6000" dirty="0" smtClean="0">
                <a:solidFill>
                  <a:schemeClr val="tx1"/>
                </a:solidFill>
                <a:latin typeface="+mn-lt"/>
              </a:rPr>
              <a:t>Oct 18</a:t>
            </a:r>
            <a:r>
              <a:rPr lang="en-GB" altLang="zh-CN" sz="6000" baseline="30000" dirty="0" smtClean="0">
                <a:solidFill>
                  <a:schemeClr val="tx1"/>
                </a:solidFill>
                <a:latin typeface="+mn-lt"/>
              </a:rPr>
              <a:t>th       </a:t>
            </a:r>
            <a:r>
              <a:rPr lang="en-GB" altLang="zh-CN" sz="6000" dirty="0" smtClean="0">
                <a:solidFill>
                  <a:schemeClr val="tx1"/>
                </a:solidFill>
              </a:rPr>
              <a:t>:  </a:t>
            </a:r>
            <a:r>
              <a:rPr lang="en-GB" altLang="zh-CN" sz="6000" dirty="0">
                <a:solidFill>
                  <a:schemeClr val="tx1"/>
                </a:solidFill>
              </a:rPr>
              <a:t>Session </a:t>
            </a:r>
            <a:r>
              <a:rPr lang="en-GB" altLang="zh-CN" sz="6000" dirty="0" smtClean="0">
                <a:solidFill>
                  <a:schemeClr val="tx1"/>
                </a:solidFill>
              </a:rPr>
              <a:t>#9</a:t>
            </a:r>
            <a:endParaRPr lang="en-GB" altLang="zh-CN" sz="6000" dirty="0" smtClean="0">
              <a:solidFill>
                <a:schemeClr val="tx1"/>
              </a:solidFill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en-GB" altLang="zh-CN" sz="6000" dirty="0" smtClean="0">
                <a:solidFill>
                  <a:schemeClr val="tx1"/>
                </a:solidFill>
                <a:latin typeface="+mn-lt"/>
              </a:rPr>
              <a:t>Oct 25</a:t>
            </a:r>
            <a:r>
              <a:rPr lang="en-GB" altLang="zh-CN" sz="6000" baseline="30000" dirty="0" smtClean="0">
                <a:solidFill>
                  <a:schemeClr val="tx1"/>
                </a:solidFill>
                <a:latin typeface="+mn-lt"/>
              </a:rPr>
              <a:t>th</a:t>
            </a:r>
            <a:r>
              <a:rPr lang="en-GB" altLang="zh-CN" sz="6000" dirty="0" smtClean="0">
                <a:solidFill>
                  <a:schemeClr val="tx1"/>
                </a:solidFill>
                <a:latin typeface="+mn-lt"/>
              </a:rPr>
              <a:t>     </a:t>
            </a:r>
            <a:r>
              <a:rPr lang="en-GB" altLang="zh-CN" sz="6000" dirty="0">
                <a:solidFill>
                  <a:schemeClr val="tx1"/>
                </a:solidFill>
              </a:rPr>
              <a:t>:  Session </a:t>
            </a:r>
            <a:r>
              <a:rPr lang="en-GB" altLang="zh-CN" sz="6000" dirty="0" smtClean="0">
                <a:solidFill>
                  <a:schemeClr val="tx1"/>
                </a:solidFill>
              </a:rPr>
              <a:t>#10</a:t>
            </a:r>
          </a:p>
          <a:p>
            <a:pPr>
              <a:lnSpc>
                <a:spcPct val="150000"/>
              </a:lnSpc>
            </a:pPr>
            <a:r>
              <a:rPr lang="en-GB" altLang="zh-CN" sz="6000" dirty="0">
                <a:solidFill>
                  <a:schemeClr val="tx1"/>
                </a:solidFill>
              </a:rPr>
              <a:t>	</a:t>
            </a:r>
            <a:r>
              <a:rPr lang="en-GB" altLang="zh-CN" sz="6000" dirty="0" smtClean="0">
                <a:solidFill>
                  <a:schemeClr val="tx1"/>
                </a:solidFill>
              </a:rPr>
              <a:t>				Deliver GDS-II . DRC, LVS clean for Top-Level IC</a:t>
            </a:r>
          </a:p>
          <a:p>
            <a:pPr>
              <a:lnSpc>
                <a:spcPct val="150000"/>
              </a:lnSpc>
            </a:pPr>
            <a:endParaRPr lang="en-GB" altLang="zh-CN" sz="60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endParaRPr lang="en-GB" altLang="zh-CN" sz="6000" dirty="0" smtClean="0">
              <a:solidFill>
                <a:schemeClr val="tx1"/>
              </a:solidFill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en-GB" altLang="zh-CN" sz="6000" dirty="0">
                <a:solidFill>
                  <a:schemeClr val="tx1"/>
                </a:solidFill>
                <a:latin typeface="+mn-lt"/>
              </a:rPr>
              <a:t>	</a:t>
            </a:r>
            <a:r>
              <a:rPr lang="en-GB" altLang="zh-CN" sz="6000" dirty="0" smtClean="0">
                <a:solidFill>
                  <a:schemeClr val="tx1"/>
                </a:solidFill>
                <a:latin typeface="+mn-lt"/>
              </a:rPr>
              <a:t>								</a:t>
            </a:r>
            <a:endParaRPr lang="en-GB" altLang="zh-CN" sz="60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3590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191000" y="233264"/>
            <a:ext cx="20472920" cy="6480720"/>
          </a:xfrm>
        </p:spPr>
        <p:txBody>
          <a:bodyPr/>
          <a:lstStyle/>
          <a:p>
            <a:r>
              <a:rPr lang="pt-BR" dirty="0" err="1" smtClean="0"/>
              <a:t>Call</a:t>
            </a:r>
            <a:r>
              <a:rPr lang="pt-BR" dirty="0" smtClean="0"/>
              <a:t> </a:t>
            </a:r>
            <a:r>
              <a:rPr lang="pt-BR" dirty="0" err="1" smtClean="0"/>
              <a:t>to</a:t>
            </a:r>
            <a:r>
              <a:rPr lang="pt-BR" dirty="0" smtClean="0"/>
              <a:t> </a:t>
            </a:r>
            <a:r>
              <a:rPr lang="pt-BR" dirty="0" err="1" smtClean="0"/>
              <a:t>action</a:t>
            </a:r>
            <a:r>
              <a:rPr lang="pt-BR" dirty="0" smtClean="0"/>
              <a:t> : </a:t>
            </a:r>
            <a:r>
              <a:rPr lang="pt-BR" dirty="0" err="1" smtClean="0"/>
              <a:t>To</a:t>
            </a:r>
            <a:r>
              <a:rPr lang="pt-BR" dirty="0" smtClean="0"/>
              <a:t> </a:t>
            </a:r>
            <a:r>
              <a:rPr lang="pt-BR" dirty="0" err="1" smtClean="0"/>
              <a:t>all</a:t>
            </a:r>
            <a:r>
              <a:rPr lang="pt-BR" dirty="0" smtClean="0"/>
              <a:t> DT </a:t>
            </a:r>
            <a:r>
              <a:rPr lang="pt-BR" dirty="0" err="1" smtClean="0"/>
              <a:t>Mentors</a:t>
            </a:r>
            <a:r>
              <a:rPr lang="pt-BR" dirty="0" smtClean="0"/>
              <a:t>:</a:t>
            </a:r>
            <a:br>
              <a:rPr lang="pt-BR" dirty="0" smtClean="0"/>
            </a:br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> A) </a:t>
            </a:r>
            <a:r>
              <a:rPr lang="pt-BR" dirty="0" err="1" smtClean="0"/>
              <a:t>Proceed</a:t>
            </a:r>
            <a:r>
              <a:rPr lang="pt-BR" dirty="0" smtClean="0"/>
              <a:t> Design </a:t>
            </a:r>
            <a:r>
              <a:rPr lang="pt-BR" dirty="0" err="1" smtClean="0"/>
              <a:t>Progress</a:t>
            </a:r>
            <a:r>
              <a:rPr lang="pt-BR" dirty="0" smtClean="0"/>
              <a:t> </a:t>
            </a:r>
            <a:r>
              <a:rPr lang="pt-BR" dirty="0" err="1" smtClean="0"/>
              <a:t>Reviews</a:t>
            </a:r>
            <a:r>
              <a:rPr lang="pt-BR" dirty="0" smtClean="0"/>
              <a:t> </a:t>
            </a:r>
            <a:r>
              <a:rPr lang="pt-BR" dirty="0" err="1" smtClean="0"/>
              <a:t>with</a:t>
            </a:r>
            <a:r>
              <a:rPr lang="pt-BR" dirty="0" smtClean="0"/>
              <a:t> </a:t>
            </a:r>
            <a:r>
              <a:rPr lang="pt-BR" dirty="0" err="1" smtClean="0"/>
              <a:t>your</a:t>
            </a:r>
            <a:r>
              <a:rPr lang="pt-BR" dirty="0" smtClean="0"/>
              <a:t>  </a:t>
            </a:r>
            <a:r>
              <a:rPr lang="pt-BR" dirty="0"/>
              <a:t>T</a:t>
            </a:r>
            <a:r>
              <a:rPr lang="pt-BR" dirty="0" smtClean="0"/>
              <a:t>eam - in meeting </a:t>
            </a:r>
            <a:r>
              <a:rPr lang="pt-BR" dirty="0" err="1" smtClean="0"/>
              <a:t>with</a:t>
            </a:r>
            <a:r>
              <a:rPr lang="pt-BR" dirty="0" smtClean="0"/>
              <a:t> </a:t>
            </a:r>
            <a:r>
              <a:rPr lang="pt-BR" dirty="0" err="1" smtClean="0"/>
              <a:t>the</a:t>
            </a:r>
            <a:r>
              <a:rPr lang="pt-BR" dirty="0" smtClean="0"/>
              <a:t> Local Mentor</a:t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B) DT </a:t>
            </a:r>
            <a:r>
              <a:rPr lang="pt-BR" dirty="0" err="1" smtClean="0"/>
              <a:t>ready</a:t>
            </a:r>
            <a:r>
              <a:rPr lang="pt-BR" dirty="0" smtClean="0"/>
              <a:t> </a:t>
            </a:r>
            <a:r>
              <a:rPr lang="pt-BR" dirty="0" err="1" smtClean="0"/>
              <a:t>to</a:t>
            </a:r>
            <a:r>
              <a:rPr lang="pt-BR" dirty="0" smtClean="0"/>
              <a:t> </a:t>
            </a:r>
            <a:r>
              <a:rPr lang="pt-BR" dirty="0" err="1" smtClean="0"/>
              <a:t>submit</a:t>
            </a:r>
            <a:r>
              <a:rPr lang="pt-BR" dirty="0" smtClean="0"/>
              <a:t> </a:t>
            </a:r>
            <a:r>
              <a:rPr lang="pt-BR" dirty="0" err="1" smtClean="0"/>
              <a:t>by</a:t>
            </a:r>
            <a:r>
              <a:rPr lang="pt-BR" dirty="0" smtClean="0"/>
              <a:t> </a:t>
            </a:r>
            <a:r>
              <a:rPr lang="pt-BR" dirty="0" err="1" smtClean="0"/>
              <a:t>Oct</a:t>
            </a:r>
            <a:r>
              <a:rPr lang="pt-BR" dirty="0" smtClean="0"/>
              <a:t> 25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C205F5-B05A-2C4F-8652-025C43E558A2}" type="slidenum">
              <a:rPr lang="x-none" altLang="x-none" smtClean="0"/>
              <a:pPr>
                <a:defRPr/>
              </a:pPr>
              <a:t>13</a:t>
            </a:fld>
            <a:endParaRPr lang="x-none" altLang="x-none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3623048" y="10170368"/>
            <a:ext cx="18981811" cy="2139479"/>
          </a:xfrm>
        </p:spPr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5938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86944" y="233264"/>
            <a:ext cx="20976976" cy="1944216"/>
          </a:xfrm>
        </p:spPr>
        <p:txBody>
          <a:bodyPr/>
          <a:lstStyle/>
          <a:p>
            <a:r>
              <a:rPr lang="pt-BR" dirty="0" smtClean="0"/>
              <a:t>IC </a:t>
            </a:r>
            <a:r>
              <a:rPr lang="pt-BR" dirty="0" err="1" smtClean="0"/>
              <a:t>Harness</a:t>
            </a:r>
            <a:r>
              <a:rPr lang="pt-BR" dirty="0" smtClean="0"/>
              <a:t> – </a:t>
            </a:r>
            <a:r>
              <a:rPr lang="pt-BR" dirty="0" err="1" smtClean="0"/>
              <a:t>Assemby</a:t>
            </a:r>
            <a:r>
              <a:rPr lang="pt-BR" dirty="0" smtClean="0"/>
              <a:t> </a:t>
            </a:r>
            <a:r>
              <a:rPr lang="pt-BR" dirty="0" err="1" smtClean="0"/>
              <a:t>of</a:t>
            </a:r>
            <a:r>
              <a:rPr lang="pt-BR" dirty="0" smtClean="0"/>
              <a:t> top </a:t>
            </a:r>
            <a:r>
              <a:rPr lang="pt-BR" dirty="0" err="1" smtClean="0"/>
              <a:t>Level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>IC1-CASS    Digital </a:t>
            </a:r>
            <a:r>
              <a:rPr lang="pt-BR" dirty="0" err="1" smtClean="0"/>
              <a:t>Only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C205F5-B05A-2C4F-8652-025C43E558A2}" type="slidenum">
              <a:rPr lang="x-none" altLang="x-none" smtClean="0"/>
              <a:pPr>
                <a:defRPr/>
              </a:pPr>
              <a:t>14</a:t>
            </a:fld>
            <a:endParaRPr lang="x-none" altLang="x-none"/>
          </a:p>
        </p:txBody>
      </p:sp>
      <p:graphicFrame>
        <p:nvGraphicFramePr>
          <p:cNvPr id="3" name="Espaço Reservado para Conteúdo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3577503"/>
              </p:ext>
            </p:extLst>
          </p:nvPr>
        </p:nvGraphicFramePr>
        <p:xfrm>
          <a:off x="1030760" y="4265712"/>
          <a:ext cx="21890460" cy="81012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2570"/>
                <a:gridCol w="5400600"/>
                <a:gridCol w="2621106"/>
                <a:gridCol w="4378092"/>
                <a:gridCol w="4378092"/>
              </a:tblGrid>
              <a:tr h="1638374">
                <a:tc>
                  <a:txBody>
                    <a:bodyPr/>
                    <a:lstStyle/>
                    <a:p>
                      <a:r>
                        <a:rPr lang="pt-BR" sz="5400" dirty="0" smtClean="0">
                          <a:solidFill>
                            <a:srgbClr val="FF0000"/>
                          </a:solidFill>
                        </a:rPr>
                        <a:t>Mentor</a:t>
                      </a:r>
                      <a:endParaRPr lang="pt-BR" sz="3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4000" dirty="0" smtClean="0">
                          <a:solidFill>
                            <a:srgbClr val="FF0000"/>
                          </a:solidFill>
                        </a:rPr>
                        <a:t>IP</a:t>
                      </a:r>
                      <a:r>
                        <a:rPr lang="pt-BR" sz="4000" baseline="0" dirty="0" smtClean="0">
                          <a:solidFill>
                            <a:srgbClr val="FF0000"/>
                          </a:solidFill>
                        </a:rPr>
                        <a:t> BLOCK</a:t>
                      </a:r>
                      <a:endParaRPr lang="pt-BR" sz="4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4000" dirty="0" smtClean="0">
                          <a:solidFill>
                            <a:srgbClr val="FF0000"/>
                          </a:solidFill>
                        </a:rPr>
                        <a:t>Digital I/</a:t>
                      </a:r>
                      <a:r>
                        <a:rPr lang="pt-BR" sz="4000" baseline="0" dirty="0" smtClean="0">
                          <a:solidFill>
                            <a:srgbClr val="FF0000"/>
                          </a:solidFill>
                        </a:rPr>
                        <a:t> Os</a:t>
                      </a:r>
                      <a:endParaRPr lang="pt-BR" sz="4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4000" dirty="0" smtClean="0">
                          <a:solidFill>
                            <a:srgbClr val="FF0000"/>
                          </a:solidFill>
                        </a:rPr>
                        <a:t>  </a:t>
                      </a:r>
                      <a:r>
                        <a:rPr lang="pt-BR" sz="4000" dirty="0" err="1" smtClean="0">
                          <a:solidFill>
                            <a:srgbClr val="FF0000"/>
                          </a:solidFill>
                        </a:rPr>
                        <a:t>Area</a:t>
                      </a:r>
                      <a:r>
                        <a:rPr lang="pt-BR" sz="4000" baseline="0" dirty="0" smtClean="0">
                          <a:solidFill>
                            <a:srgbClr val="FF0000"/>
                          </a:solidFill>
                        </a:rPr>
                        <a:t>  (mm2)</a:t>
                      </a:r>
                      <a:endParaRPr lang="pt-BR" sz="4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4000" dirty="0" smtClean="0">
                          <a:solidFill>
                            <a:srgbClr val="FF0000"/>
                          </a:solidFill>
                        </a:rPr>
                        <a:t>  X   times</a:t>
                      </a:r>
                      <a:r>
                        <a:rPr lang="pt-BR" sz="4000" baseline="0" dirty="0" smtClean="0">
                          <a:solidFill>
                            <a:srgbClr val="FF0000"/>
                          </a:solidFill>
                        </a:rPr>
                        <a:t> Y</a:t>
                      </a:r>
                    </a:p>
                    <a:p>
                      <a:r>
                        <a:rPr lang="pt-BR" sz="4000" baseline="0" dirty="0" smtClean="0">
                          <a:solidFill>
                            <a:srgbClr val="FF0000"/>
                          </a:solidFill>
                        </a:rPr>
                        <a:t>(um)       (um)</a:t>
                      </a:r>
                      <a:endParaRPr lang="pt-BR" sz="4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1638374">
                <a:tc>
                  <a:txBody>
                    <a:bodyPr/>
                    <a:lstStyle/>
                    <a:p>
                      <a:r>
                        <a:rPr lang="pt-BR" sz="4000" dirty="0" smtClean="0"/>
                        <a:t>Yang </a:t>
                      </a:r>
                      <a:r>
                        <a:rPr lang="pt-BR" sz="4000" dirty="0" err="1" smtClean="0"/>
                        <a:t>Lim</a:t>
                      </a:r>
                      <a:r>
                        <a:rPr lang="pt-BR" sz="4000" dirty="0" smtClean="0"/>
                        <a:t>   / </a:t>
                      </a:r>
                      <a:r>
                        <a:rPr lang="pt-BR" sz="4000" dirty="0" err="1" smtClean="0"/>
                        <a:t>Malaysia</a:t>
                      </a:r>
                      <a:endParaRPr lang="pt-BR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4000" dirty="0" err="1" smtClean="0"/>
                        <a:t>EGD_top</a:t>
                      </a:r>
                      <a:endParaRPr lang="pt-BR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4000" dirty="0" smtClean="0"/>
                        <a:t>35</a:t>
                      </a:r>
                      <a:endParaRPr lang="pt-BR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4000" dirty="0" smtClean="0"/>
                        <a:t>O,0068  mm2</a:t>
                      </a:r>
                      <a:endParaRPr lang="pt-BR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4000" dirty="0"/>
                    </a:p>
                  </a:txBody>
                  <a:tcPr/>
                </a:tc>
              </a:tr>
              <a:tr h="1547788">
                <a:tc>
                  <a:txBody>
                    <a:bodyPr/>
                    <a:lstStyle/>
                    <a:p>
                      <a:r>
                        <a:rPr lang="pt-BR" sz="4000" dirty="0" err="1" smtClean="0"/>
                        <a:t>Nasri</a:t>
                      </a:r>
                      <a:r>
                        <a:rPr lang="pt-BR" sz="4000" dirty="0" smtClean="0"/>
                        <a:t> </a:t>
                      </a:r>
                      <a:r>
                        <a:rPr lang="pt-BR" sz="4000" dirty="0" err="1" smtClean="0"/>
                        <a:t>Sulaiman</a:t>
                      </a:r>
                      <a:endParaRPr lang="pt-BR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4000" dirty="0" smtClean="0"/>
                        <a:t>R4_Butterfly</a:t>
                      </a:r>
                      <a:endParaRPr lang="pt-BR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4000" dirty="0" smtClean="0"/>
                        <a:t>43</a:t>
                      </a:r>
                      <a:endParaRPr lang="pt-BR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4000" dirty="0" smtClean="0"/>
                        <a:t>0,06  mm2</a:t>
                      </a:r>
                      <a:endParaRPr lang="pt-BR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4000" dirty="0" smtClean="0"/>
                        <a:t>300 x 200</a:t>
                      </a:r>
                      <a:endParaRPr lang="pt-BR" sz="4000" dirty="0"/>
                    </a:p>
                  </a:txBody>
                  <a:tcPr/>
                </a:tc>
              </a:tr>
              <a:tr h="1638374">
                <a:tc>
                  <a:txBody>
                    <a:bodyPr/>
                    <a:lstStyle/>
                    <a:p>
                      <a:r>
                        <a:rPr lang="pt-BR" sz="4000" dirty="0" smtClean="0"/>
                        <a:t>Joyce </a:t>
                      </a:r>
                      <a:r>
                        <a:rPr lang="pt-BR" sz="4000" dirty="0" err="1" smtClean="0"/>
                        <a:t>Merkie</a:t>
                      </a:r>
                      <a:endParaRPr lang="pt-BR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4000" dirty="0" err="1" smtClean="0"/>
                        <a:t>DNNAcc</a:t>
                      </a:r>
                      <a:endParaRPr lang="pt-BR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4000" dirty="0" smtClean="0"/>
                        <a:t>55</a:t>
                      </a:r>
                      <a:endParaRPr lang="pt-BR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4000" dirty="0" smtClean="0"/>
                        <a:t>   &lt;</a:t>
                      </a:r>
                      <a:r>
                        <a:rPr lang="pt-BR" sz="4000" baseline="0" dirty="0" smtClean="0"/>
                        <a:t> 5.0 mm2</a:t>
                      </a:r>
                      <a:endParaRPr lang="pt-BR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4000" dirty="0"/>
                    </a:p>
                  </a:txBody>
                  <a:tcPr/>
                </a:tc>
              </a:tr>
              <a:tr h="1638374">
                <a:tc>
                  <a:txBody>
                    <a:bodyPr/>
                    <a:lstStyle/>
                    <a:p>
                      <a:r>
                        <a:rPr lang="pt-BR" sz="4000" dirty="0" smtClean="0"/>
                        <a:t>C.</a:t>
                      </a:r>
                      <a:r>
                        <a:rPr lang="pt-BR" sz="4000" baseline="0" dirty="0" smtClean="0"/>
                        <a:t> Diniz / R. </a:t>
                      </a:r>
                      <a:r>
                        <a:rPr lang="pt-BR" sz="4000" baseline="0" dirty="0" err="1" smtClean="0"/>
                        <a:t>Wuerdig</a:t>
                      </a:r>
                      <a:endParaRPr lang="pt-BR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4000" dirty="0" smtClean="0"/>
                        <a:t>ALU32b</a:t>
                      </a:r>
                      <a:endParaRPr lang="pt-BR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4000" dirty="0" smtClean="0"/>
                        <a:t>72</a:t>
                      </a:r>
                      <a:endParaRPr lang="pt-BR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4000" dirty="0" smtClean="0"/>
                        <a:t>0.1</a:t>
                      </a:r>
                      <a:r>
                        <a:rPr lang="pt-BR" sz="4000" baseline="0" dirty="0" smtClean="0"/>
                        <a:t> mm2</a:t>
                      </a:r>
                      <a:endParaRPr lang="pt-BR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4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10607824" y="11948632"/>
            <a:ext cx="4669868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dirty="0" smtClean="0">
                <a:solidFill>
                  <a:schemeClr val="bg1"/>
                </a:solidFill>
              </a:rPr>
              <a:t>   205  Pins</a:t>
            </a:r>
            <a:r>
              <a:rPr lang="pt-BR" sz="11500" dirty="0" smtClean="0">
                <a:solidFill>
                  <a:schemeClr val="bg1"/>
                </a:solidFill>
              </a:rPr>
              <a:t>    </a:t>
            </a:r>
            <a:endParaRPr lang="pt-BR" sz="11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05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86944" y="233264"/>
            <a:ext cx="20976976" cy="1944216"/>
          </a:xfrm>
        </p:spPr>
        <p:txBody>
          <a:bodyPr/>
          <a:lstStyle/>
          <a:p>
            <a:r>
              <a:rPr lang="pt-BR" dirty="0" smtClean="0"/>
              <a:t>IC </a:t>
            </a:r>
            <a:r>
              <a:rPr lang="pt-BR" dirty="0" err="1" smtClean="0"/>
              <a:t>Harness</a:t>
            </a:r>
            <a:r>
              <a:rPr lang="pt-BR" dirty="0" smtClean="0"/>
              <a:t> – </a:t>
            </a:r>
            <a:r>
              <a:rPr lang="pt-BR" dirty="0" err="1" smtClean="0"/>
              <a:t>Assemby</a:t>
            </a:r>
            <a:r>
              <a:rPr lang="pt-BR" dirty="0" smtClean="0"/>
              <a:t> </a:t>
            </a:r>
            <a:r>
              <a:rPr lang="pt-BR" dirty="0" err="1" smtClean="0"/>
              <a:t>of</a:t>
            </a:r>
            <a:r>
              <a:rPr lang="pt-BR" dirty="0" smtClean="0"/>
              <a:t> top </a:t>
            </a:r>
            <a:r>
              <a:rPr lang="pt-BR" dirty="0" err="1" smtClean="0"/>
              <a:t>Level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>IC2-CASS    </a:t>
            </a:r>
            <a:r>
              <a:rPr lang="pt-BR" dirty="0" err="1" smtClean="0"/>
              <a:t>Analog</a:t>
            </a:r>
            <a:r>
              <a:rPr lang="pt-BR" dirty="0" smtClean="0"/>
              <a:t> </a:t>
            </a:r>
            <a:r>
              <a:rPr lang="pt-BR" dirty="0" err="1" smtClean="0"/>
              <a:t>Mixed</a:t>
            </a:r>
            <a:r>
              <a:rPr lang="pt-BR" dirty="0" smtClean="0"/>
              <a:t> </a:t>
            </a:r>
            <a:r>
              <a:rPr lang="pt-BR" dirty="0" err="1" smtClean="0"/>
              <a:t>Signal</a:t>
            </a:r>
            <a:r>
              <a:rPr lang="pt-BR" dirty="0" smtClean="0"/>
              <a:t> AMS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C205F5-B05A-2C4F-8652-025C43E558A2}" type="slidenum">
              <a:rPr lang="x-none" altLang="x-none" smtClean="0"/>
              <a:pPr>
                <a:defRPr/>
              </a:pPr>
              <a:t>15</a:t>
            </a:fld>
            <a:endParaRPr lang="x-none" altLang="x-none"/>
          </a:p>
        </p:txBody>
      </p:sp>
      <p:graphicFrame>
        <p:nvGraphicFramePr>
          <p:cNvPr id="3" name="Espaço Reservado para Conteúdo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4457115"/>
              </p:ext>
            </p:extLst>
          </p:nvPr>
        </p:nvGraphicFramePr>
        <p:xfrm>
          <a:off x="1030760" y="4265712"/>
          <a:ext cx="21890460" cy="81918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38093"/>
                <a:gridCol w="4994955"/>
                <a:gridCol w="3456384"/>
                <a:gridCol w="2312613"/>
                <a:gridCol w="2887904"/>
                <a:gridCol w="3800511"/>
              </a:tblGrid>
              <a:tr h="1638374">
                <a:tc>
                  <a:txBody>
                    <a:bodyPr/>
                    <a:lstStyle/>
                    <a:p>
                      <a:r>
                        <a:rPr lang="pt-BR" sz="5400" dirty="0" smtClean="0">
                          <a:solidFill>
                            <a:srgbClr val="FF0000"/>
                          </a:solidFill>
                        </a:rPr>
                        <a:t>Mentor</a:t>
                      </a:r>
                      <a:endParaRPr lang="pt-BR" sz="3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4000" dirty="0" smtClean="0">
                          <a:solidFill>
                            <a:srgbClr val="FF0000"/>
                          </a:solidFill>
                        </a:rPr>
                        <a:t>IP</a:t>
                      </a:r>
                      <a:r>
                        <a:rPr lang="pt-BR" sz="4000" baseline="0" dirty="0" smtClean="0">
                          <a:solidFill>
                            <a:srgbClr val="FF0000"/>
                          </a:solidFill>
                        </a:rPr>
                        <a:t> BLOCK</a:t>
                      </a:r>
                      <a:endParaRPr lang="pt-BR" sz="4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4000" dirty="0" err="1" smtClean="0">
                          <a:solidFill>
                            <a:srgbClr val="FF0000"/>
                          </a:solidFill>
                        </a:rPr>
                        <a:t>Analog</a:t>
                      </a:r>
                      <a:r>
                        <a:rPr lang="pt-BR" sz="4000" baseline="0" dirty="0" smtClean="0">
                          <a:solidFill>
                            <a:srgbClr val="FF0000"/>
                          </a:solidFill>
                        </a:rPr>
                        <a:t>   </a:t>
                      </a:r>
                      <a:r>
                        <a:rPr lang="pt-BR" sz="4000" dirty="0" smtClean="0">
                          <a:solidFill>
                            <a:srgbClr val="FF0000"/>
                          </a:solidFill>
                        </a:rPr>
                        <a:t>I/</a:t>
                      </a:r>
                      <a:r>
                        <a:rPr lang="pt-BR" sz="4000" baseline="0" dirty="0" smtClean="0">
                          <a:solidFill>
                            <a:srgbClr val="FF0000"/>
                          </a:solidFill>
                        </a:rPr>
                        <a:t>Os</a:t>
                      </a:r>
                      <a:endParaRPr lang="pt-BR" sz="4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4000" dirty="0" smtClean="0">
                          <a:solidFill>
                            <a:srgbClr val="FF0000"/>
                          </a:solidFill>
                        </a:rPr>
                        <a:t>Digital I/Os</a:t>
                      </a:r>
                      <a:endParaRPr lang="pt-BR" sz="4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4000" dirty="0" smtClean="0">
                          <a:solidFill>
                            <a:srgbClr val="FF0000"/>
                          </a:solidFill>
                        </a:rPr>
                        <a:t>  </a:t>
                      </a:r>
                      <a:r>
                        <a:rPr lang="pt-BR" sz="4000" dirty="0" err="1" smtClean="0">
                          <a:solidFill>
                            <a:srgbClr val="FF0000"/>
                          </a:solidFill>
                        </a:rPr>
                        <a:t>Area</a:t>
                      </a:r>
                      <a:r>
                        <a:rPr lang="pt-BR" sz="4000" baseline="0" dirty="0" smtClean="0">
                          <a:solidFill>
                            <a:srgbClr val="FF0000"/>
                          </a:solidFill>
                        </a:rPr>
                        <a:t>  (mm2)</a:t>
                      </a:r>
                      <a:endParaRPr lang="pt-BR" sz="4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4000" dirty="0" smtClean="0">
                          <a:solidFill>
                            <a:srgbClr val="FF0000"/>
                          </a:solidFill>
                        </a:rPr>
                        <a:t>  X   times</a:t>
                      </a:r>
                      <a:r>
                        <a:rPr lang="pt-BR" sz="4000" baseline="0" dirty="0" smtClean="0">
                          <a:solidFill>
                            <a:srgbClr val="FF0000"/>
                          </a:solidFill>
                        </a:rPr>
                        <a:t> Y</a:t>
                      </a:r>
                    </a:p>
                    <a:p>
                      <a:r>
                        <a:rPr lang="pt-BR" sz="4000" baseline="0" dirty="0" smtClean="0">
                          <a:solidFill>
                            <a:srgbClr val="FF0000"/>
                          </a:solidFill>
                        </a:rPr>
                        <a:t>(um)       (um)</a:t>
                      </a:r>
                      <a:endParaRPr lang="pt-BR" sz="4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1638374">
                <a:tc>
                  <a:txBody>
                    <a:bodyPr/>
                    <a:lstStyle/>
                    <a:p>
                      <a:r>
                        <a:rPr lang="pt-BR" sz="4000" dirty="0" smtClean="0"/>
                        <a:t>Francisco Brito</a:t>
                      </a:r>
                      <a:endParaRPr lang="pt-BR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4000" dirty="0" smtClean="0"/>
                        <a:t>DPGA</a:t>
                      </a:r>
                      <a:endParaRPr lang="pt-BR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4000" dirty="0" smtClean="0"/>
                        <a:t>9</a:t>
                      </a:r>
                      <a:endParaRPr lang="pt-BR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4000" dirty="0" smtClean="0"/>
                        <a:t>4</a:t>
                      </a:r>
                      <a:endParaRPr lang="pt-BR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4000" dirty="0" smtClean="0"/>
                        <a:t>0,03</a:t>
                      </a:r>
                      <a:endParaRPr lang="pt-BR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4000" dirty="0" smtClean="0"/>
                        <a:t> 150 x 200</a:t>
                      </a:r>
                      <a:endParaRPr lang="pt-BR" sz="4000" dirty="0"/>
                    </a:p>
                  </a:txBody>
                  <a:tcPr/>
                </a:tc>
              </a:tr>
              <a:tr h="1638374">
                <a:tc>
                  <a:txBody>
                    <a:bodyPr/>
                    <a:lstStyle/>
                    <a:p>
                      <a:r>
                        <a:rPr lang="pt-BR" sz="4000" dirty="0" smtClean="0"/>
                        <a:t>M. Schneider</a:t>
                      </a:r>
                      <a:endParaRPr lang="pt-BR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4000" dirty="0" err="1" smtClean="0"/>
                        <a:t>Cafeina</a:t>
                      </a:r>
                      <a:endParaRPr lang="pt-BR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4000" dirty="0" smtClean="0"/>
                        <a:t>10</a:t>
                      </a:r>
                      <a:endParaRPr lang="pt-BR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4000" dirty="0" smtClean="0"/>
                        <a:t>0,15</a:t>
                      </a:r>
                      <a:endParaRPr lang="pt-BR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4000" dirty="0" smtClean="0"/>
                        <a:t>200 x 500</a:t>
                      </a:r>
                      <a:endParaRPr lang="pt-BR" sz="4000" dirty="0"/>
                    </a:p>
                  </a:txBody>
                  <a:tcPr/>
                </a:tc>
              </a:tr>
              <a:tr h="1638374">
                <a:tc>
                  <a:txBody>
                    <a:bodyPr/>
                    <a:lstStyle/>
                    <a:p>
                      <a:r>
                        <a:rPr lang="pt-BR" sz="4000" dirty="0" smtClean="0"/>
                        <a:t>Fabian </a:t>
                      </a:r>
                      <a:r>
                        <a:rPr lang="pt-BR" sz="4000" dirty="0" err="1" smtClean="0"/>
                        <a:t>Olivera</a:t>
                      </a:r>
                      <a:endParaRPr lang="pt-BR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4000" dirty="0" smtClean="0"/>
                        <a:t>GME-</a:t>
                      </a:r>
                      <a:r>
                        <a:rPr lang="pt-BR" sz="4000" dirty="0" err="1" smtClean="0"/>
                        <a:t>Cefet</a:t>
                      </a:r>
                      <a:endParaRPr lang="pt-BR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4000" dirty="0" smtClean="0"/>
                        <a:t>9</a:t>
                      </a:r>
                      <a:endParaRPr lang="pt-BR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4000" dirty="0" smtClean="0"/>
                        <a:t>0,006</a:t>
                      </a:r>
                      <a:endParaRPr lang="pt-BR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4000" dirty="0" smtClean="0"/>
                        <a:t>70 x 80</a:t>
                      </a:r>
                      <a:endParaRPr lang="pt-BR" sz="4000" dirty="0"/>
                    </a:p>
                  </a:txBody>
                  <a:tcPr/>
                </a:tc>
              </a:tr>
              <a:tr h="1638374">
                <a:tc>
                  <a:txBody>
                    <a:bodyPr/>
                    <a:lstStyle/>
                    <a:p>
                      <a:r>
                        <a:rPr lang="pt-BR" sz="4000" dirty="0" err="1" smtClean="0"/>
                        <a:t>Prabhavati</a:t>
                      </a:r>
                      <a:endParaRPr lang="pt-BR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4000" dirty="0" smtClean="0"/>
                        <a:t>ADLDO</a:t>
                      </a:r>
                      <a:endParaRPr lang="pt-BR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4000" dirty="0" smtClean="0"/>
                        <a:t>2</a:t>
                      </a:r>
                      <a:endParaRPr lang="pt-BR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4000" dirty="0" smtClean="0"/>
                        <a:t>3</a:t>
                      </a:r>
                      <a:endParaRPr lang="pt-BR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4000" dirty="0" smtClean="0"/>
                        <a:t>1.3</a:t>
                      </a:r>
                      <a:endParaRPr lang="pt-BR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4000" dirty="0" smtClean="0"/>
                        <a:t>1,100</a:t>
                      </a:r>
                      <a:r>
                        <a:rPr lang="pt-BR" sz="4000" baseline="0" dirty="0" smtClean="0"/>
                        <a:t> x 1,100</a:t>
                      </a:r>
                      <a:endParaRPr lang="pt-BR" sz="4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900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66864" y="0"/>
            <a:ext cx="21625048" cy="3545632"/>
          </a:xfrm>
        </p:spPr>
        <p:txBody>
          <a:bodyPr/>
          <a:lstStyle/>
          <a:p>
            <a:r>
              <a:rPr lang="pt-BR" dirty="0" smtClean="0"/>
              <a:t>IC </a:t>
            </a:r>
            <a:r>
              <a:rPr lang="pt-BR" dirty="0" err="1" smtClean="0"/>
              <a:t>Harness</a:t>
            </a:r>
            <a:r>
              <a:rPr lang="pt-BR" dirty="0" smtClean="0"/>
              <a:t> – </a:t>
            </a:r>
            <a:r>
              <a:rPr lang="pt-BR" dirty="0" err="1" smtClean="0"/>
              <a:t>Assemby</a:t>
            </a:r>
            <a:r>
              <a:rPr lang="pt-BR" dirty="0" smtClean="0"/>
              <a:t> </a:t>
            </a:r>
            <a:r>
              <a:rPr lang="pt-BR" dirty="0" err="1" smtClean="0"/>
              <a:t>of</a:t>
            </a:r>
            <a:r>
              <a:rPr lang="pt-BR" dirty="0" smtClean="0"/>
              <a:t> top </a:t>
            </a:r>
            <a:r>
              <a:rPr lang="pt-BR" dirty="0" err="1" smtClean="0"/>
              <a:t>Level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>IC3-CASS    </a:t>
            </a:r>
            <a:r>
              <a:rPr lang="pt-BR" dirty="0" err="1" smtClean="0"/>
              <a:t>Analog</a:t>
            </a:r>
            <a:r>
              <a:rPr lang="pt-BR" dirty="0" smtClean="0"/>
              <a:t> </a:t>
            </a:r>
            <a:r>
              <a:rPr lang="pt-BR" dirty="0" err="1" smtClean="0"/>
              <a:t>Mixed</a:t>
            </a:r>
            <a:r>
              <a:rPr lang="pt-BR" dirty="0" smtClean="0"/>
              <a:t> </a:t>
            </a:r>
            <a:r>
              <a:rPr lang="pt-BR" dirty="0" err="1" smtClean="0"/>
              <a:t>Signal</a:t>
            </a:r>
            <a:r>
              <a:rPr lang="pt-BR" dirty="0" smtClean="0"/>
              <a:t> AMS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C205F5-B05A-2C4F-8652-025C43E558A2}" type="slidenum">
              <a:rPr lang="x-none" altLang="x-none" smtClean="0"/>
              <a:pPr>
                <a:defRPr/>
              </a:pPr>
              <a:t>16</a:t>
            </a:fld>
            <a:endParaRPr lang="x-none" altLang="x-none"/>
          </a:p>
        </p:txBody>
      </p:sp>
      <p:graphicFrame>
        <p:nvGraphicFramePr>
          <p:cNvPr id="3" name="Espaço Reservado para Conteúdo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8239937"/>
              </p:ext>
            </p:extLst>
          </p:nvPr>
        </p:nvGraphicFramePr>
        <p:xfrm>
          <a:off x="1030760" y="4265712"/>
          <a:ext cx="21890460" cy="98302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38093"/>
                <a:gridCol w="4994955"/>
                <a:gridCol w="3456384"/>
                <a:gridCol w="2312613"/>
                <a:gridCol w="2887904"/>
                <a:gridCol w="3800511"/>
              </a:tblGrid>
              <a:tr h="1638374">
                <a:tc>
                  <a:txBody>
                    <a:bodyPr/>
                    <a:lstStyle/>
                    <a:p>
                      <a:r>
                        <a:rPr lang="pt-BR" sz="5400" dirty="0" smtClean="0">
                          <a:solidFill>
                            <a:srgbClr val="FF0000"/>
                          </a:solidFill>
                        </a:rPr>
                        <a:t>Mentor</a:t>
                      </a:r>
                      <a:endParaRPr lang="pt-BR" sz="3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4000" dirty="0" smtClean="0">
                          <a:solidFill>
                            <a:srgbClr val="FF0000"/>
                          </a:solidFill>
                        </a:rPr>
                        <a:t>IP</a:t>
                      </a:r>
                      <a:r>
                        <a:rPr lang="pt-BR" sz="4000" baseline="0" dirty="0" smtClean="0">
                          <a:solidFill>
                            <a:srgbClr val="FF0000"/>
                          </a:solidFill>
                        </a:rPr>
                        <a:t> BLOCK</a:t>
                      </a:r>
                      <a:endParaRPr lang="pt-BR" sz="4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4000" dirty="0" err="1" smtClean="0">
                          <a:solidFill>
                            <a:srgbClr val="FF0000"/>
                          </a:solidFill>
                        </a:rPr>
                        <a:t>Analog</a:t>
                      </a:r>
                      <a:r>
                        <a:rPr lang="pt-BR" sz="4000" baseline="0" dirty="0" smtClean="0">
                          <a:solidFill>
                            <a:srgbClr val="FF0000"/>
                          </a:solidFill>
                        </a:rPr>
                        <a:t>   </a:t>
                      </a:r>
                      <a:r>
                        <a:rPr lang="pt-BR" sz="4000" dirty="0" smtClean="0">
                          <a:solidFill>
                            <a:srgbClr val="FF0000"/>
                          </a:solidFill>
                        </a:rPr>
                        <a:t>I/</a:t>
                      </a:r>
                      <a:r>
                        <a:rPr lang="pt-BR" sz="4000" baseline="0" dirty="0" smtClean="0">
                          <a:solidFill>
                            <a:srgbClr val="FF0000"/>
                          </a:solidFill>
                        </a:rPr>
                        <a:t>Os</a:t>
                      </a:r>
                      <a:endParaRPr lang="pt-BR" sz="4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4000" dirty="0" smtClean="0">
                          <a:solidFill>
                            <a:srgbClr val="FF0000"/>
                          </a:solidFill>
                        </a:rPr>
                        <a:t>Digital I/Os</a:t>
                      </a:r>
                      <a:endParaRPr lang="pt-BR" sz="4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4000" dirty="0" smtClean="0">
                          <a:solidFill>
                            <a:srgbClr val="FF0000"/>
                          </a:solidFill>
                        </a:rPr>
                        <a:t>  </a:t>
                      </a:r>
                      <a:r>
                        <a:rPr lang="pt-BR" sz="4000" dirty="0" err="1" smtClean="0">
                          <a:solidFill>
                            <a:srgbClr val="FF0000"/>
                          </a:solidFill>
                        </a:rPr>
                        <a:t>Area</a:t>
                      </a:r>
                      <a:r>
                        <a:rPr lang="pt-BR" sz="4000" baseline="0" dirty="0" smtClean="0">
                          <a:solidFill>
                            <a:srgbClr val="FF0000"/>
                          </a:solidFill>
                        </a:rPr>
                        <a:t>  (mm2)</a:t>
                      </a:r>
                      <a:endParaRPr lang="pt-BR" sz="4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4000" dirty="0" smtClean="0">
                          <a:solidFill>
                            <a:srgbClr val="FF0000"/>
                          </a:solidFill>
                        </a:rPr>
                        <a:t>  X   times</a:t>
                      </a:r>
                      <a:r>
                        <a:rPr lang="pt-BR" sz="4000" baseline="0" dirty="0" smtClean="0">
                          <a:solidFill>
                            <a:srgbClr val="FF0000"/>
                          </a:solidFill>
                        </a:rPr>
                        <a:t> Y</a:t>
                      </a:r>
                    </a:p>
                    <a:p>
                      <a:r>
                        <a:rPr lang="pt-BR" sz="4000" baseline="0" dirty="0" smtClean="0">
                          <a:solidFill>
                            <a:srgbClr val="FF0000"/>
                          </a:solidFill>
                        </a:rPr>
                        <a:t>(um)       (um)</a:t>
                      </a:r>
                      <a:endParaRPr lang="pt-BR" sz="4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1638374">
                <a:tc>
                  <a:txBody>
                    <a:bodyPr/>
                    <a:lstStyle/>
                    <a:p>
                      <a:r>
                        <a:rPr lang="pt-BR" sz="4000" dirty="0" err="1" smtClean="0"/>
                        <a:t>Agustin</a:t>
                      </a:r>
                      <a:r>
                        <a:rPr lang="pt-BR" sz="4000" dirty="0" smtClean="0"/>
                        <a:t> Gonzalez</a:t>
                      </a:r>
                      <a:endParaRPr lang="pt-BR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4000" dirty="0" smtClean="0"/>
                        <a:t>BLE</a:t>
                      </a:r>
                      <a:endParaRPr lang="pt-BR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4000" dirty="0" smtClean="0"/>
                        <a:t>2</a:t>
                      </a:r>
                      <a:endParaRPr lang="pt-BR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4000" dirty="0" smtClean="0"/>
                        <a:t>1.0</a:t>
                      </a:r>
                      <a:endParaRPr lang="pt-BR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4000" dirty="0"/>
                    </a:p>
                  </a:txBody>
                  <a:tcPr/>
                </a:tc>
              </a:tr>
              <a:tr h="1638374">
                <a:tc>
                  <a:txBody>
                    <a:bodyPr/>
                    <a:lstStyle/>
                    <a:p>
                      <a:r>
                        <a:rPr lang="pt-BR" sz="4000" dirty="0" err="1" smtClean="0"/>
                        <a:t>Agustin</a:t>
                      </a:r>
                      <a:r>
                        <a:rPr lang="pt-BR" sz="4000" dirty="0" smtClean="0"/>
                        <a:t> Gonzalez</a:t>
                      </a:r>
                      <a:endParaRPr lang="pt-BR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4000" dirty="0" err="1" smtClean="0"/>
                        <a:t>BGR+TempSensor</a:t>
                      </a:r>
                      <a:endParaRPr lang="pt-BR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4000" dirty="0" smtClean="0"/>
                        <a:t>1</a:t>
                      </a:r>
                      <a:endParaRPr lang="pt-BR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4000" dirty="0" smtClean="0"/>
                        <a:t>2</a:t>
                      </a:r>
                      <a:endParaRPr lang="pt-BR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4000" dirty="0" smtClean="0"/>
                        <a:t>0.022</a:t>
                      </a:r>
                      <a:endParaRPr lang="pt-BR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4000" dirty="0" smtClean="0"/>
                        <a:t>130</a:t>
                      </a:r>
                      <a:r>
                        <a:rPr lang="pt-BR" sz="4000" baseline="0" dirty="0" smtClean="0"/>
                        <a:t> x 170</a:t>
                      </a:r>
                      <a:endParaRPr lang="pt-BR" sz="4000" dirty="0"/>
                    </a:p>
                  </a:txBody>
                  <a:tcPr/>
                </a:tc>
              </a:tr>
              <a:tr h="1638374">
                <a:tc>
                  <a:txBody>
                    <a:bodyPr/>
                    <a:lstStyle/>
                    <a:p>
                      <a:r>
                        <a:rPr lang="pt-BR" sz="4000" dirty="0" err="1" smtClean="0"/>
                        <a:t>Luis</a:t>
                      </a:r>
                      <a:r>
                        <a:rPr lang="pt-BR" sz="4000" baseline="0" dirty="0" smtClean="0"/>
                        <a:t> Miguel </a:t>
                      </a:r>
                      <a:r>
                        <a:rPr lang="pt-BR" sz="4000" baseline="0" dirty="0" err="1" smtClean="0"/>
                        <a:t>Procel</a:t>
                      </a:r>
                      <a:endParaRPr lang="pt-BR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4000" dirty="0" err="1" smtClean="0"/>
                        <a:t>AgroCHip</a:t>
                      </a:r>
                      <a:endParaRPr lang="pt-BR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4000" dirty="0" smtClean="0"/>
                        <a:t>6</a:t>
                      </a:r>
                      <a:endParaRPr lang="pt-BR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4000" dirty="0" smtClean="0"/>
                        <a:t>6</a:t>
                      </a:r>
                      <a:endParaRPr lang="pt-BR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4000" dirty="0" smtClean="0"/>
                        <a:t>0.25</a:t>
                      </a:r>
                      <a:endParaRPr lang="pt-BR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4000" dirty="0" smtClean="0"/>
                        <a:t>500 x 500</a:t>
                      </a:r>
                      <a:endParaRPr lang="pt-BR" sz="4000" dirty="0"/>
                    </a:p>
                  </a:txBody>
                  <a:tcPr/>
                </a:tc>
              </a:tr>
              <a:tr h="1638374">
                <a:tc>
                  <a:txBody>
                    <a:bodyPr/>
                    <a:lstStyle/>
                    <a:p>
                      <a:r>
                        <a:rPr lang="pt-BR" sz="4000" dirty="0" err="1" smtClean="0"/>
                        <a:t>Fredy</a:t>
                      </a:r>
                      <a:r>
                        <a:rPr lang="pt-BR" sz="4000" dirty="0" smtClean="0"/>
                        <a:t> Segura</a:t>
                      </a:r>
                      <a:endParaRPr lang="pt-BR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4000" dirty="0" smtClean="0"/>
                        <a:t>PLL</a:t>
                      </a:r>
                      <a:endParaRPr lang="pt-BR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4000" dirty="0" smtClean="0"/>
                        <a:t>3</a:t>
                      </a:r>
                      <a:endParaRPr lang="pt-BR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4000" dirty="0" smtClean="0"/>
                        <a:t>2</a:t>
                      </a:r>
                      <a:endParaRPr lang="pt-BR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4000" dirty="0" smtClean="0"/>
                        <a:t>1.0</a:t>
                      </a:r>
                      <a:endParaRPr lang="pt-BR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4000" dirty="0" smtClean="0"/>
                        <a:t>1,000</a:t>
                      </a:r>
                      <a:r>
                        <a:rPr lang="pt-BR" sz="4000" baseline="0" dirty="0" smtClean="0"/>
                        <a:t> x 1,000</a:t>
                      </a:r>
                      <a:endParaRPr lang="pt-BR" sz="4000" dirty="0"/>
                    </a:p>
                  </a:txBody>
                  <a:tcPr/>
                </a:tc>
              </a:tr>
              <a:tr h="1638374">
                <a:tc>
                  <a:txBody>
                    <a:bodyPr/>
                    <a:lstStyle/>
                    <a:p>
                      <a:r>
                        <a:rPr lang="pt-BR" sz="4000" dirty="0" err="1" smtClean="0"/>
                        <a:t>Luis</a:t>
                      </a:r>
                      <a:r>
                        <a:rPr lang="pt-BR" sz="4000" dirty="0" smtClean="0"/>
                        <a:t> C. Alvarez</a:t>
                      </a:r>
                      <a:endParaRPr lang="pt-BR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4000" dirty="0" smtClean="0"/>
                        <a:t>PSCM</a:t>
                      </a:r>
                      <a:endParaRPr lang="pt-BR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4000" dirty="0" smtClean="0"/>
                        <a:t>8</a:t>
                      </a:r>
                      <a:endParaRPr lang="pt-BR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4000" dirty="0" smtClean="0"/>
                        <a:t>5</a:t>
                      </a:r>
                      <a:endParaRPr lang="pt-BR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4000" dirty="0" smtClean="0"/>
                        <a:t>1.2</a:t>
                      </a:r>
                      <a:endParaRPr lang="pt-BR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4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33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86944" y="233264"/>
            <a:ext cx="20976976" cy="1944216"/>
          </a:xfrm>
        </p:spPr>
        <p:txBody>
          <a:bodyPr/>
          <a:lstStyle/>
          <a:p>
            <a:r>
              <a:rPr lang="pt-BR" dirty="0" smtClean="0"/>
              <a:t>IC </a:t>
            </a:r>
            <a:r>
              <a:rPr lang="pt-BR" dirty="0" err="1" smtClean="0"/>
              <a:t>Harness</a:t>
            </a:r>
            <a:r>
              <a:rPr lang="pt-BR" dirty="0" smtClean="0"/>
              <a:t> – </a:t>
            </a:r>
            <a:r>
              <a:rPr lang="pt-BR" dirty="0" err="1" smtClean="0"/>
              <a:t>Assemby</a:t>
            </a:r>
            <a:r>
              <a:rPr lang="pt-BR" dirty="0" smtClean="0"/>
              <a:t> </a:t>
            </a:r>
            <a:r>
              <a:rPr lang="pt-BR" dirty="0" err="1" smtClean="0"/>
              <a:t>of</a:t>
            </a:r>
            <a:r>
              <a:rPr lang="pt-BR" dirty="0" smtClean="0"/>
              <a:t> top </a:t>
            </a:r>
            <a:r>
              <a:rPr lang="pt-BR" dirty="0" err="1" smtClean="0"/>
              <a:t>Level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>IC4-CASS    </a:t>
            </a:r>
            <a:r>
              <a:rPr lang="pt-BR" dirty="0" err="1" smtClean="0"/>
              <a:t>Analog</a:t>
            </a:r>
            <a:r>
              <a:rPr lang="pt-BR" dirty="0" smtClean="0"/>
              <a:t> </a:t>
            </a:r>
            <a:r>
              <a:rPr lang="pt-BR" dirty="0" err="1" smtClean="0"/>
              <a:t>Mixed</a:t>
            </a:r>
            <a:r>
              <a:rPr lang="pt-BR" dirty="0" smtClean="0"/>
              <a:t> </a:t>
            </a:r>
            <a:r>
              <a:rPr lang="pt-BR" dirty="0" err="1" smtClean="0"/>
              <a:t>Signal</a:t>
            </a:r>
            <a:r>
              <a:rPr lang="pt-BR" dirty="0" smtClean="0"/>
              <a:t> AMS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C205F5-B05A-2C4F-8652-025C43E558A2}" type="slidenum">
              <a:rPr lang="x-none" altLang="x-none" smtClean="0"/>
              <a:pPr>
                <a:defRPr/>
              </a:pPr>
              <a:t>17</a:t>
            </a:fld>
            <a:endParaRPr lang="x-none" altLang="x-none"/>
          </a:p>
        </p:txBody>
      </p:sp>
      <p:graphicFrame>
        <p:nvGraphicFramePr>
          <p:cNvPr id="3" name="Espaço Reservado para Conteúdo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7980499"/>
              </p:ext>
            </p:extLst>
          </p:nvPr>
        </p:nvGraphicFramePr>
        <p:xfrm>
          <a:off x="1030760" y="4265712"/>
          <a:ext cx="21890460" cy="81918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38093"/>
                <a:gridCol w="4994955"/>
                <a:gridCol w="3456384"/>
                <a:gridCol w="2312613"/>
                <a:gridCol w="2887904"/>
                <a:gridCol w="3800511"/>
              </a:tblGrid>
              <a:tr h="1638374">
                <a:tc>
                  <a:txBody>
                    <a:bodyPr/>
                    <a:lstStyle/>
                    <a:p>
                      <a:r>
                        <a:rPr lang="pt-BR" sz="5400" dirty="0" smtClean="0">
                          <a:solidFill>
                            <a:srgbClr val="FF0000"/>
                          </a:solidFill>
                        </a:rPr>
                        <a:t>Mentor</a:t>
                      </a:r>
                      <a:endParaRPr lang="pt-BR" sz="3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4000" dirty="0" smtClean="0">
                          <a:solidFill>
                            <a:srgbClr val="FF0000"/>
                          </a:solidFill>
                        </a:rPr>
                        <a:t>IP</a:t>
                      </a:r>
                      <a:r>
                        <a:rPr lang="pt-BR" sz="4000" baseline="0" dirty="0" smtClean="0">
                          <a:solidFill>
                            <a:srgbClr val="FF0000"/>
                          </a:solidFill>
                        </a:rPr>
                        <a:t> BLOCK</a:t>
                      </a:r>
                      <a:endParaRPr lang="pt-BR" sz="4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4000" dirty="0" err="1" smtClean="0">
                          <a:solidFill>
                            <a:srgbClr val="FF0000"/>
                          </a:solidFill>
                        </a:rPr>
                        <a:t>Analog</a:t>
                      </a:r>
                      <a:r>
                        <a:rPr lang="pt-BR" sz="4000" baseline="0" dirty="0" smtClean="0">
                          <a:solidFill>
                            <a:srgbClr val="FF0000"/>
                          </a:solidFill>
                        </a:rPr>
                        <a:t>   </a:t>
                      </a:r>
                      <a:r>
                        <a:rPr lang="pt-BR" sz="4000" dirty="0" smtClean="0">
                          <a:solidFill>
                            <a:srgbClr val="FF0000"/>
                          </a:solidFill>
                        </a:rPr>
                        <a:t>I/</a:t>
                      </a:r>
                      <a:r>
                        <a:rPr lang="pt-BR" sz="4000" baseline="0" dirty="0" smtClean="0">
                          <a:solidFill>
                            <a:srgbClr val="FF0000"/>
                          </a:solidFill>
                        </a:rPr>
                        <a:t>Os</a:t>
                      </a:r>
                      <a:endParaRPr lang="pt-BR" sz="4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4000" dirty="0" smtClean="0">
                          <a:solidFill>
                            <a:srgbClr val="FF0000"/>
                          </a:solidFill>
                        </a:rPr>
                        <a:t>Digital I/Os</a:t>
                      </a:r>
                      <a:endParaRPr lang="pt-BR" sz="4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4000" dirty="0" smtClean="0">
                          <a:solidFill>
                            <a:srgbClr val="FF0000"/>
                          </a:solidFill>
                        </a:rPr>
                        <a:t>  </a:t>
                      </a:r>
                      <a:r>
                        <a:rPr lang="pt-BR" sz="4000" dirty="0" err="1" smtClean="0">
                          <a:solidFill>
                            <a:srgbClr val="FF0000"/>
                          </a:solidFill>
                        </a:rPr>
                        <a:t>Area</a:t>
                      </a:r>
                      <a:r>
                        <a:rPr lang="pt-BR" sz="4000" baseline="0" dirty="0" smtClean="0">
                          <a:solidFill>
                            <a:srgbClr val="FF0000"/>
                          </a:solidFill>
                        </a:rPr>
                        <a:t>  (mm2)</a:t>
                      </a:r>
                      <a:endParaRPr lang="pt-BR" sz="4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4000" dirty="0" smtClean="0">
                          <a:solidFill>
                            <a:srgbClr val="FF0000"/>
                          </a:solidFill>
                        </a:rPr>
                        <a:t>  X   times</a:t>
                      </a:r>
                      <a:r>
                        <a:rPr lang="pt-BR" sz="4000" baseline="0" dirty="0" smtClean="0">
                          <a:solidFill>
                            <a:srgbClr val="FF0000"/>
                          </a:solidFill>
                        </a:rPr>
                        <a:t> Y</a:t>
                      </a:r>
                    </a:p>
                    <a:p>
                      <a:r>
                        <a:rPr lang="pt-BR" sz="4000" baseline="0" dirty="0" smtClean="0">
                          <a:solidFill>
                            <a:srgbClr val="FF0000"/>
                          </a:solidFill>
                        </a:rPr>
                        <a:t>(um)       (um)</a:t>
                      </a:r>
                      <a:endParaRPr lang="pt-BR" sz="4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1638374">
                <a:tc>
                  <a:txBody>
                    <a:bodyPr/>
                    <a:lstStyle/>
                    <a:p>
                      <a:r>
                        <a:rPr lang="pt-BR" sz="4000" dirty="0" err="1" smtClean="0"/>
                        <a:t>Tran</a:t>
                      </a:r>
                      <a:r>
                        <a:rPr lang="pt-BR" sz="4000" baseline="0" dirty="0" smtClean="0"/>
                        <a:t> </a:t>
                      </a:r>
                      <a:r>
                        <a:rPr lang="pt-BR" sz="4000" baseline="0" dirty="0" err="1" smtClean="0"/>
                        <a:t>Thuat</a:t>
                      </a:r>
                      <a:endParaRPr lang="pt-BR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4000" dirty="0" err="1" smtClean="0"/>
                        <a:t>MulColRO</a:t>
                      </a:r>
                      <a:endParaRPr lang="pt-BR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4000" dirty="0" smtClean="0"/>
                        <a:t>?</a:t>
                      </a:r>
                      <a:endParaRPr lang="pt-BR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4000" dirty="0" smtClean="0"/>
                        <a:t>??</a:t>
                      </a:r>
                      <a:endParaRPr lang="pt-BR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4000" dirty="0" smtClean="0"/>
                        <a:t>3.0</a:t>
                      </a:r>
                      <a:endParaRPr lang="pt-BR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4000" dirty="0" smtClean="0"/>
                        <a:t> </a:t>
                      </a:r>
                      <a:endParaRPr lang="pt-BR" sz="4000" dirty="0"/>
                    </a:p>
                  </a:txBody>
                  <a:tcPr/>
                </a:tc>
              </a:tr>
              <a:tr h="1638374">
                <a:tc>
                  <a:txBody>
                    <a:bodyPr/>
                    <a:lstStyle/>
                    <a:p>
                      <a:r>
                        <a:rPr lang="pt-BR" sz="4000" dirty="0" err="1" smtClean="0"/>
                        <a:t>Alexandar</a:t>
                      </a:r>
                      <a:r>
                        <a:rPr lang="pt-BR" sz="4000" baseline="0" dirty="0" smtClean="0"/>
                        <a:t> </a:t>
                      </a:r>
                      <a:r>
                        <a:rPr lang="pt-BR" sz="4000" baseline="0" dirty="0" err="1" smtClean="0"/>
                        <a:t>Pajknovic</a:t>
                      </a:r>
                      <a:endParaRPr lang="pt-BR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4000" dirty="0" err="1" smtClean="0"/>
                        <a:t>Free</a:t>
                      </a:r>
                      <a:r>
                        <a:rPr lang="pt-BR" sz="4000" baseline="0" dirty="0" smtClean="0"/>
                        <a:t> DAC</a:t>
                      </a:r>
                      <a:endParaRPr lang="pt-BR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4000" dirty="0" smtClean="0"/>
                        <a:t>8</a:t>
                      </a:r>
                      <a:endParaRPr lang="pt-BR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4000" dirty="0" smtClean="0"/>
                        <a:t>-</a:t>
                      </a:r>
                      <a:endParaRPr lang="pt-BR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4000" dirty="0" smtClean="0"/>
                        <a:t>0.64</a:t>
                      </a:r>
                      <a:endParaRPr lang="pt-BR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4000" dirty="0" smtClean="0"/>
                        <a:t>800 x 800</a:t>
                      </a:r>
                      <a:endParaRPr lang="pt-BR" sz="4000" dirty="0"/>
                    </a:p>
                  </a:txBody>
                  <a:tcPr/>
                </a:tc>
              </a:tr>
              <a:tr h="1638374">
                <a:tc>
                  <a:txBody>
                    <a:bodyPr/>
                    <a:lstStyle/>
                    <a:p>
                      <a:r>
                        <a:rPr lang="pt-BR" sz="4000" dirty="0" err="1" smtClean="0"/>
                        <a:t>Ashis</a:t>
                      </a:r>
                      <a:r>
                        <a:rPr lang="pt-BR" sz="4000" dirty="0" smtClean="0"/>
                        <a:t> </a:t>
                      </a:r>
                      <a:r>
                        <a:rPr lang="pt-BR" sz="4000" dirty="0" err="1" smtClean="0"/>
                        <a:t>Malty</a:t>
                      </a:r>
                      <a:endParaRPr lang="pt-BR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4000" dirty="0" smtClean="0"/>
                        <a:t>ULQC_LDO</a:t>
                      </a:r>
                      <a:endParaRPr lang="pt-BR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4000" dirty="0" smtClean="0"/>
                        <a:t>14</a:t>
                      </a:r>
                      <a:endParaRPr lang="pt-BR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4000" dirty="0" smtClean="0"/>
                        <a:t>-</a:t>
                      </a:r>
                      <a:endParaRPr lang="pt-BR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4000" dirty="0" smtClean="0"/>
                        <a:t>0,064</a:t>
                      </a:r>
                      <a:endParaRPr lang="pt-BR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4000" dirty="0"/>
                    </a:p>
                  </a:txBody>
                  <a:tcPr/>
                </a:tc>
              </a:tr>
              <a:tr h="1638374">
                <a:tc>
                  <a:txBody>
                    <a:bodyPr/>
                    <a:lstStyle/>
                    <a:p>
                      <a:r>
                        <a:rPr lang="pt-BR" sz="4000" dirty="0" err="1" smtClean="0"/>
                        <a:t>Naveen</a:t>
                      </a:r>
                      <a:r>
                        <a:rPr lang="pt-BR" sz="4000" dirty="0" smtClean="0"/>
                        <a:t> </a:t>
                      </a:r>
                      <a:r>
                        <a:rPr lang="pt-BR" sz="4000" dirty="0" err="1" smtClean="0"/>
                        <a:t>Kadaynti</a:t>
                      </a:r>
                      <a:endParaRPr lang="pt-BR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4000" dirty="0" err="1" smtClean="0"/>
                        <a:t>ClipSafe</a:t>
                      </a:r>
                      <a:endParaRPr lang="pt-BR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4000" dirty="0" smtClean="0"/>
                        <a:t>14</a:t>
                      </a:r>
                      <a:endParaRPr lang="pt-BR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4000" dirty="0" smtClean="0"/>
                        <a:t>5</a:t>
                      </a:r>
                      <a:endParaRPr lang="pt-BR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4000" dirty="0" smtClean="0"/>
                        <a:t>1.2</a:t>
                      </a:r>
                      <a:endParaRPr lang="pt-BR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4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11759952" y="12513601"/>
            <a:ext cx="324800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0" dirty="0" smtClean="0">
                <a:solidFill>
                  <a:schemeClr val="bg1"/>
                </a:solidFill>
              </a:rPr>
              <a:t>38        5</a:t>
            </a:r>
            <a:endParaRPr lang="pt-BR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27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23A7E90F-034F-3AE1-5A9E-3F5345467EA3}"/>
              </a:ext>
            </a:extLst>
          </p:cNvPr>
          <p:cNvSpPr/>
          <p:nvPr/>
        </p:nvSpPr>
        <p:spPr bwMode="auto">
          <a:xfrm>
            <a:off x="-30293" y="0"/>
            <a:ext cx="24382800" cy="13716000"/>
          </a:xfrm>
          <a:prstGeom prst="rect">
            <a:avLst/>
          </a:prstGeom>
          <a:gradFill>
            <a:gsLst>
              <a:gs pos="0">
                <a:schemeClr val="bg1">
                  <a:alpha val="29000"/>
                </a:schemeClr>
              </a:gs>
              <a:gs pos="100000">
                <a:schemeClr val="bg1">
                  <a:alpha val="88000"/>
                </a:schemeClr>
              </a:gs>
            </a:gsLst>
            <a:lin ang="5400000" scaled="1"/>
          </a:grad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74808C"/>
              </a:solidFill>
              <a:effectLst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sp>
        <p:nvSpPr>
          <p:cNvPr id="12" name="Title 11">
            <a:extLst>
              <a:ext uri="{FF2B5EF4-FFF2-40B4-BE49-F238E27FC236}">
                <a16:creationId xmlns="" xmlns:a16="http://schemas.microsoft.com/office/drawing/2014/main" id="{6A28D5D1-5F6B-97CB-9BC8-EEDA92BA4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Meet-up #8   Agenda</a:t>
            </a:r>
            <a:endParaRPr lang="en-US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="" xmlns:a16="http://schemas.microsoft.com/office/drawing/2014/main" id="{6A5B7325-9E61-11A2-3FB6-B8CB354478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0760" y="4049688"/>
            <a:ext cx="22849184" cy="8264822"/>
          </a:xfrm>
        </p:spPr>
        <p:txBody>
          <a:bodyPr/>
          <a:lstStyle/>
          <a:p>
            <a:r>
              <a:rPr lang="en-US" sz="4000" dirty="0" smtClean="0"/>
              <a:t>9.00-9.05</a:t>
            </a:r>
            <a:r>
              <a:rPr lang="en-US" sz="4000" dirty="0"/>
              <a:t>: </a:t>
            </a:r>
            <a:r>
              <a:rPr lang="en-US" sz="4000" dirty="0" smtClean="0"/>
              <a:t>   Welcome &amp;  Review     Today´s  agenda </a:t>
            </a:r>
          </a:p>
          <a:p>
            <a:r>
              <a:rPr lang="en-US" sz="4000" dirty="0" smtClean="0"/>
              <a:t>9:05 : 9:10   Review   </a:t>
            </a:r>
            <a:r>
              <a:rPr lang="en-US" sz="4000" dirty="0" err="1" smtClean="0">
                <a:solidFill>
                  <a:srgbClr val="FF0000"/>
                </a:solidFill>
              </a:rPr>
              <a:t>Tapeout</a:t>
            </a:r>
            <a:r>
              <a:rPr lang="en-US" sz="4000" dirty="0" smtClean="0">
                <a:solidFill>
                  <a:srgbClr val="FF0000"/>
                </a:solidFill>
              </a:rPr>
              <a:t> Milestones   ( Sergio </a:t>
            </a:r>
            <a:r>
              <a:rPr lang="en-US" sz="4000" dirty="0" err="1" smtClean="0">
                <a:solidFill>
                  <a:srgbClr val="FF0000"/>
                </a:solidFill>
              </a:rPr>
              <a:t>Bampi</a:t>
            </a:r>
            <a:r>
              <a:rPr lang="en-US" sz="4000" dirty="0" smtClean="0">
                <a:solidFill>
                  <a:srgbClr val="FF0000"/>
                </a:solidFill>
              </a:rPr>
              <a:t>)  </a:t>
            </a:r>
            <a:r>
              <a:rPr lang="en-US" sz="4000" dirty="0" smtClean="0">
                <a:solidFill>
                  <a:schemeClr val="tx1"/>
                </a:solidFill>
              </a:rPr>
              <a:t>(Federal Univ. UFRGS, Brazil)</a:t>
            </a:r>
          </a:p>
          <a:p>
            <a:r>
              <a:rPr lang="en-US" sz="4000" dirty="0" smtClean="0">
                <a:solidFill>
                  <a:schemeClr val="tx1"/>
                </a:solidFill>
              </a:rPr>
              <a:t>9:15 : 9:30   Feedback to DTs  / Replies to </a:t>
            </a:r>
            <a:r>
              <a:rPr lang="pt-BR" sz="4000" dirty="0">
                <a:hlinkClick r:id="rId2"/>
              </a:rPr>
              <a:t>https://forms.gle/nZhxgzKGLrbCr4HD8</a:t>
            </a:r>
            <a:endParaRPr lang="en-US" sz="4000" dirty="0">
              <a:solidFill>
                <a:schemeClr val="tx1"/>
              </a:solidFill>
            </a:endParaRPr>
          </a:p>
          <a:p>
            <a:r>
              <a:rPr lang="en-US" sz="4000" dirty="0" smtClean="0">
                <a:solidFill>
                  <a:schemeClr val="tx1"/>
                </a:solidFill>
              </a:rPr>
              <a:t>9:30  : 9:40  Four IC from UNICASS   -  Summary	</a:t>
            </a:r>
          </a:p>
          <a:p>
            <a:r>
              <a:rPr lang="en-US" sz="4000" dirty="0" smtClean="0">
                <a:solidFill>
                  <a:schemeClr val="tx1"/>
                </a:solidFill>
              </a:rPr>
              <a:t>9:40 – 9:50   Volunteers for Top-Level  ICs			   					</a:t>
            </a:r>
          </a:p>
          <a:p>
            <a:r>
              <a:rPr lang="en-US" sz="4000" dirty="0" smtClean="0"/>
              <a:t>9:50-10:15  	Q&amp;A   by Design Teams and Suggestions by all mentors</a:t>
            </a:r>
          </a:p>
          <a:p>
            <a:r>
              <a:rPr lang="en-US" sz="4000" dirty="0" smtClean="0"/>
              <a:t>10:15:    Adjourn </a:t>
            </a:r>
            <a:endParaRPr lang="en-US" sz="4000" dirty="0"/>
          </a:p>
          <a:p>
            <a:pPr marL="457200" indent="-457200">
              <a:buFont typeface="+mj-lt"/>
              <a:buAutoNum type="arabicPeriod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8933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>
            <a:extLst>
              <a:ext uri="{FF2B5EF4-FFF2-40B4-BE49-F238E27FC236}">
                <a16:creationId xmlns="" xmlns:a16="http://schemas.microsoft.com/office/drawing/2014/main" id="{DD3553A7-024E-83E9-644A-5E1665C12458}"/>
              </a:ext>
            </a:extLst>
          </p:cNvPr>
          <p:cNvSpPr/>
          <p:nvPr/>
        </p:nvSpPr>
        <p:spPr bwMode="auto">
          <a:xfrm>
            <a:off x="526704" y="-4462"/>
            <a:ext cx="24382800" cy="13716000"/>
          </a:xfrm>
          <a:prstGeom prst="rect">
            <a:avLst/>
          </a:prstGeom>
          <a:gradFill>
            <a:gsLst>
              <a:gs pos="0">
                <a:schemeClr val="bg1">
                  <a:alpha val="29000"/>
                </a:schemeClr>
              </a:gs>
              <a:gs pos="100000">
                <a:schemeClr val="bg1">
                  <a:alpha val="88000"/>
                </a:schemeClr>
              </a:gs>
            </a:gsLst>
            <a:lin ang="5400000" scaled="1"/>
          </a:grad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74808C"/>
              </a:solidFill>
              <a:effectLst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sp>
        <p:nvSpPr>
          <p:cNvPr id="12" name="Title 11">
            <a:extLst>
              <a:ext uri="{FF2B5EF4-FFF2-40B4-BE49-F238E27FC236}">
                <a16:creationId xmlns="" xmlns:a16="http://schemas.microsoft.com/office/drawing/2014/main" id="{6A28D5D1-5F6B-97CB-9BC8-EEDA92BA4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0900" y="1673424"/>
            <a:ext cx="21232340" cy="5256584"/>
          </a:xfrm>
        </p:spPr>
        <p:txBody>
          <a:bodyPr/>
          <a:lstStyle/>
          <a:p>
            <a:r>
              <a:rPr lang="en-US" dirty="0"/>
              <a:t>UNIC-CASS </a:t>
            </a:r>
            <a:r>
              <a:rPr lang="en-US" dirty="0" smtClean="0"/>
              <a:t> thanks to: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8000" dirty="0" smtClean="0"/>
              <a:t>Molly </a:t>
            </a:r>
            <a:r>
              <a:rPr lang="en-US" sz="8000" dirty="0" err="1" smtClean="0"/>
              <a:t>Brackin</a:t>
            </a:r>
            <a:r>
              <a:rPr lang="en-US" sz="8000" dirty="0" smtClean="0"/>
              <a:t> at Conference Catalysts  for</a:t>
            </a:r>
            <a:br>
              <a:rPr lang="en-US" sz="8000" dirty="0" smtClean="0"/>
            </a:br>
            <a:r>
              <a:rPr lang="en-US" sz="8000" dirty="0" smtClean="0"/>
              <a:t>her support  behind the scenes</a:t>
            </a:r>
            <a:br>
              <a:rPr lang="en-US" sz="8000" dirty="0" smtClean="0"/>
            </a:br>
            <a:r>
              <a:rPr lang="en-US" sz="8000" dirty="0"/>
              <a:t/>
            </a:r>
            <a:br>
              <a:rPr lang="en-US" sz="8000" dirty="0"/>
            </a:br>
            <a:r>
              <a:rPr lang="en-US" sz="8000" dirty="0" smtClean="0"/>
              <a:t>All previous </a:t>
            </a:r>
            <a:r>
              <a:rPr lang="en-US" sz="8000" dirty="0" smtClean="0">
                <a:solidFill>
                  <a:srgbClr val="FF0000"/>
                </a:solidFill>
              </a:rPr>
              <a:t>mentoring sessions</a:t>
            </a:r>
            <a:r>
              <a:rPr lang="en-US" sz="8000" dirty="0" smtClean="0"/>
              <a:t> are recorded</a:t>
            </a:r>
            <a:br>
              <a:rPr lang="en-US" sz="8000" dirty="0" smtClean="0"/>
            </a:br>
            <a:r>
              <a:rPr lang="en-US" sz="8000" dirty="0" smtClean="0"/>
              <a:t>and available at the  UNIC-CASS homepage</a:t>
            </a:r>
            <a:br>
              <a:rPr lang="en-US" sz="8000" dirty="0" smtClean="0"/>
            </a:br>
            <a:r>
              <a:rPr lang="en-US" sz="8000" dirty="0"/>
              <a:t/>
            </a:r>
            <a:br>
              <a:rPr lang="en-US" sz="8000" dirty="0"/>
            </a:br>
            <a:r>
              <a:rPr lang="en-US" sz="6000" dirty="0">
                <a:solidFill>
                  <a:srgbClr val="FF0000"/>
                </a:solidFill>
              </a:rPr>
              <a:t>https://ieee-cas.org/universalization-ic-design-cass-unic-cass</a:t>
            </a:r>
            <a:endParaRPr lang="en-US" sz="6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09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>
            <a:extLst>
              <a:ext uri="{FF2B5EF4-FFF2-40B4-BE49-F238E27FC236}">
                <a16:creationId xmlns="" xmlns:a16="http://schemas.microsoft.com/office/drawing/2014/main" id="{D65A8199-7CFE-45C4-BB7D-3E29DC3F20B5}"/>
              </a:ext>
            </a:extLst>
          </p:cNvPr>
          <p:cNvSpPr/>
          <p:nvPr/>
        </p:nvSpPr>
        <p:spPr bwMode="auto">
          <a:xfrm>
            <a:off x="1200" y="0"/>
            <a:ext cx="24382800" cy="13716000"/>
          </a:xfrm>
          <a:prstGeom prst="rect">
            <a:avLst/>
          </a:prstGeom>
          <a:gradFill>
            <a:gsLst>
              <a:gs pos="0">
                <a:schemeClr val="bg1">
                  <a:alpha val="29000"/>
                </a:schemeClr>
              </a:gs>
              <a:gs pos="100000">
                <a:schemeClr val="bg1">
                  <a:alpha val="88000"/>
                </a:schemeClr>
              </a:gs>
            </a:gsLst>
            <a:lin ang="5400000" scaled="1"/>
          </a:grad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74808C"/>
              </a:solidFill>
              <a:effectLst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E54E006-2455-406E-BB1F-F3D3974BF5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2808" y="10520542"/>
            <a:ext cx="2448272" cy="26563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A5534859-76A0-4CCF-B13E-6CDDD17F1D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42301" y="11323111"/>
            <a:ext cx="5418621" cy="1584948"/>
          </a:xfrm>
          <a:prstGeom prst="rect">
            <a:avLst/>
          </a:prstGeom>
        </p:spPr>
      </p:pic>
      <p:sp>
        <p:nvSpPr>
          <p:cNvPr id="9" name="Text Box 3">
            <a:extLst>
              <a:ext uri="{FF2B5EF4-FFF2-40B4-BE49-F238E27FC236}">
                <a16:creationId xmlns="" xmlns:a16="http://schemas.microsoft.com/office/drawing/2014/main" id="{0CE143F2-484D-444D-8432-D3D58B97B4CF}"/>
              </a:ext>
            </a:extLst>
          </p:cNvPr>
          <p:cNvSpPr txBox="1">
            <a:spLocks/>
          </p:cNvSpPr>
          <p:nvPr/>
        </p:nvSpPr>
        <p:spPr bwMode="auto">
          <a:xfrm>
            <a:off x="1462808" y="3185593"/>
            <a:ext cx="16993888" cy="7416823"/>
          </a:xfrm>
          <a:prstGeom prst="rect">
            <a:avLst/>
          </a:prstGeom>
          <a:noFill/>
          <a:ln>
            <a:noFill/>
          </a:ln>
          <a:effectLst>
            <a:outerShdw blurRad="139700" dist="38099" dir="2700000" algn="ctr" rotWithShape="0">
              <a:schemeClr val="bg1">
                <a:alpha val="36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</a:extLst>
        </p:spPr>
        <p:txBody>
          <a:bodyPr lIns="38100" tIns="38100" rIns="38100" bIns="38100"/>
          <a:lstStyle/>
          <a:p>
            <a:r>
              <a:rPr lang="en-US" sz="7200" b="1" dirty="0">
                <a:solidFill>
                  <a:schemeClr val="tx2"/>
                </a:solidFill>
              </a:rPr>
              <a:t>UNIC-CASS Program Overview</a:t>
            </a:r>
          </a:p>
          <a:p>
            <a:endParaRPr lang="en-US" altLang="x-none" sz="6000" b="1" spc="300" dirty="0">
              <a:solidFill>
                <a:schemeClr val="tx2"/>
              </a:solidFill>
              <a:latin typeface="Arial Nova Light" panose="020B0604020202020204" pitchFamily="34" charset="0"/>
              <a:ea typeface="Open Sans" panose="020B0606030504020204" pitchFamily="34" charset="0"/>
              <a:cs typeface="Open Sans" panose="020B0606030504020204" pitchFamily="34" charset="0"/>
              <a:sym typeface="Poppins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747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>
            <a:extLst>
              <a:ext uri="{FF2B5EF4-FFF2-40B4-BE49-F238E27FC236}">
                <a16:creationId xmlns="" xmlns:a16="http://schemas.microsoft.com/office/drawing/2014/main" id="{85724E72-024E-C514-0ABF-43504257667D}"/>
              </a:ext>
            </a:extLst>
          </p:cNvPr>
          <p:cNvSpPr/>
          <p:nvPr/>
        </p:nvSpPr>
        <p:spPr bwMode="auto">
          <a:xfrm>
            <a:off x="1200" y="0"/>
            <a:ext cx="24382800" cy="13716000"/>
          </a:xfrm>
          <a:prstGeom prst="rect">
            <a:avLst/>
          </a:prstGeom>
          <a:gradFill>
            <a:gsLst>
              <a:gs pos="0">
                <a:schemeClr val="bg1">
                  <a:alpha val="29000"/>
                </a:schemeClr>
              </a:gs>
              <a:gs pos="100000">
                <a:schemeClr val="bg1">
                  <a:alpha val="88000"/>
                </a:schemeClr>
              </a:gs>
            </a:gsLst>
            <a:lin ang="5400000" scaled="1"/>
          </a:grad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74808C"/>
              </a:solidFill>
              <a:effectLst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sp>
        <p:nvSpPr>
          <p:cNvPr id="12" name="Title 11">
            <a:extLst>
              <a:ext uri="{FF2B5EF4-FFF2-40B4-BE49-F238E27FC236}">
                <a16:creationId xmlns="" xmlns:a16="http://schemas.microsoft.com/office/drawing/2014/main" id="{6A28D5D1-5F6B-97CB-9BC8-EEDA92BA4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Universalization in IC Design by CASS</a:t>
            </a:r>
            <a:br>
              <a:rPr lang="en-US" dirty="0"/>
            </a:br>
            <a:r>
              <a:rPr lang="en-US" dirty="0"/>
              <a:t>(UNIC-CASS)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2C0A70B-C0A7-44A4-46F5-455D8E572A14}"/>
              </a:ext>
            </a:extLst>
          </p:cNvPr>
          <p:cNvSpPr txBox="1"/>
          <p:nvPr/>
        </p:nvSpPr>
        <p:spPr>
          <a:xfrm>
            <a:off x="0" y="12959516"/>
            <a:ext cx="24382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</a:pPr>
            <a:r>
              <a:rPr lang="en-US" sz="2800" b="1" i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Material available in GitHub ( </a:t>
            </a:r>
            <a:r>
              <a:rPr lang="es-ES" sz="28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github.com/unic-cass</a:t>
            </a:r>
            <a:r>
              <a:rPr lang="es-ES" sz="28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b="1" i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), slack channel (</a:t>
            </a:r>
            <a:r>
              <a:rPr lang="en-US" sz="2800" i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  <a:hlinkClick r:id="rId4"/>
              </a:rPr>
              <a:t>https://unic-cass.slack.com/</a:t>
            </a:r>
            <a:r>
              <a:rPr lang="en-US" sz="2800" b="1" i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 ), CASS Microlearning (</a:t>
            </a:r>
            <a:r>
              <a:rPr lang="en-US" sz="2800" i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  <a:hlinkClick r:id="rId5"/>
              </a:rPr>
              <a:t>https://</a:t>
            </a:r>
            <a:r>
              <a:rPr lang="en-US" sz="2800" i="1" dirty="0" err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  <a:hlinkClick r:id="rId5"/>
              </a:rPr>
              <a:t>ml.ieee-cas.org</a:t>
            </a:r>
            <a:r>
              <a:rPr lang="en-US" sz="2800" b="1" i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D8CA6CF-5686-B92A-4FFB-2F5F09C87172}"/>
              </a:ext>
            </a:extLst>
          </p:cNvPr>
          <p:cNvSpPr txBox="1"/>
          <p:nvPr/>
        </p:nvSpPr>
        <p:spPr>
          <a:xfrm>
            <a:off x="14680097" y="7692160"/>
            <a:ext cx="8100598" cy="4585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Benefits:</a:t>
            </a:r>
          </a:p>
          <a:p>
            <a:endParaRPr lang="en-US" sz="32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Learn by experience from IC to chip test/bring-up.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Discover using open-source EDA tools and Open PDKs.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Enhance students' professional careers</a:t>
            </a:r>
            <a:br>
              <a:rPr lang="en-US" sz="3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US" sz="32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960EA9F4-C903-9B40-9B36-0D2D6822C2A4}"/>
              </a:ext>
            </a:extLst>
          </p:cNvPr>
          <p:cNvSpPr txBox="1"/>
          <p:nvPr/>
        </p:nvSpPr>
        <p:spPr>
          <a:xfrm>
            <a:off x="1597046" y="7702063"/>
            <a:ext cx="12260178" cy="50955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How it works?</a:t>
            </a:r>
          </a:p>
          <a:p>
            <a:endParaRPr lang="en-US" sz="3200" b="1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lvl="3" indent="-457200">
              <a:lnSpc>
                <a:spcPct val="114000"/>
              </a:lnSpc>
              <a:buFont typeface="+mj-lt"/>
              <a:buAutoNum type="arabicPeriod"/>
            </a:pPr>
            <a:r>
              <a:rPr lang="en-US" sz="32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Learn</a:t>
            </a:r>
            <a:r>
              <a:rPr lang="en-US" sz="3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Jumpstart your journey from carefully curated materials on CASS </a:t>
            </a:r>
            <a:r>
              <a:rPr lang="en-US" sz="32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MiLe</a:t>
            </a:r>
            <a:r>
              <a:rPr lang="en-US" sz="3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platform</a:t>
            </a:r>
          </a:p>
          <a:p>
            <a:pPr marL="457200" lvl="3" indent="-457200">
              <a:lnSpc>
                <a:spcPct val="114000"/>
              </a:lnSpc>
              <a:buFont typeface="+mj-lt"/>
              <a:buAutoNum type="arabicPeriod"/>
            </a:pPr>
            <a:r>
              <a:rPr lang="en-US" sz="32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Design</a:t>
            </a:r>
            <a:r>
              <a:rPr lang="en-US" sz="3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Hands-on design mentoring by experts in the field, </a:t>
            </a:r>
          </a:p>
          <a:p>
            <a:pPr marL="457200" lvl="3" indent="-457200">
              <a:lnSpc>
                <a:spcPct val="114000"/>
              </a:lnSpc>
              <a:buFont typeface="+mj-lt"/>
              <a:buAutoNum type="arabicPeriod"/>
            </a:pPr>
            <a:r>
              <a:rPr lang="en-US" sz="32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Fabricate</a:t>
            </a:r>
            <a:r>
              <a:rPr lang="en-US" sz="3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Submit designs to CASS-sponsored fabrication runs via </a:t>
            </a:r>
            <a:r>
              <a:rPr lang="en-US" sz="32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Efabless</a:t>
            </a:r>
            <a:r>
              <a:rPr lang="en-US" sz="3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chipIgnite</a:t>
            </a:r>
            <a:r>
              <a:rPr lang="en-US" sz="3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program </a:t>
            </a:r>
          </a:p>
          <a:p>
            <a:pPr marL="457200" lvl="3" indent="-457200">
              <a:lnSpc>
                <a:spcPct val="114000"/>
              </a:lnSpc>
              <a:buFont typeface="+mj-lt"/>
              <a:buAutoNum type="arabicPeriod"/>
            </a:pPr>
            <a:r>
              <a:rPr lang="en-US" sz="32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Test</a:t>
            </a:r>
            <a:r>
              <a:rPr lang="en-US" sz="3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“</a:t>
            </a:r>
            <a:r>
              <a:rPr lang="en-US" sz="32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Bringup</a:t>
            </a:r>
            <a:r>
              <a:rPr lang="en-US" sz="3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” your fabricated chip at selected testing facilities. 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024DE6DF-6470-8A06-1C28-4E5816E003DF}"/>
              </a:ext>
            </a:extLst>
          </p:cNvPr>
          <p:cNvSpPr txBox="1"/>
          <p:nvPr/>
        </p:nvSpPr>
        <p:spPr>
          <a:xfrm>
            <a:off x="1606824" y="4587246"/>
            <a:ext cx="12260178" cy="28228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is </a:t>
            </a:r>
            <a:r>
              <a:rPr lang="en-US" sz="3600" b="1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UNIC-CASS</a:t>
            </a:r>
            <a:r>
              <a:rPr lang="en-US" sz="36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</a:t>
            </a:r>
          </a:p>
          <a:p>
            <a:endParaRPr lang="en-US" sz="32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14000"/>
              </a:lnSpc>
            </a:pPr>
            <a:r>
              <a:rPr lang="en-US" sz="3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structured end-to-end Integrated Circuit (IC) design-to-test experiential learning program. strategic cooperation with the SSCS serving geographical-complementing locations.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4CDA6DF9-1B81-870E-5B7D-00A6EEFAA243}"/>
              </a:ext>
            </a:extLst>
          </p:cNvPr>
          <p:cNvSpPr txBox="1"/>
          <p:nvPr/>
        </p:nvSpPr>
        <p:spPr>
          <a:xfrm>
            <a:off x="14686355" y="4587246"/>
            <a:ext cx="8772945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Aim:</a:t>
            </a:r>
          </a:p>
          <a:p>
            <a:endParaRPr lang="en-US" sz="32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3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 improve the know-how and accessibility to IC Design technologies for enthusiasts and design communities worldwide</a:t>
            </a:r>
            <a:br>
              <a:rPr lang="en-US" sz="3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US" sz="32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B33E85AE-B3BE-E7EA-C93D-2C96DA68719F}"/>
              </a:ext>
            </a:extLst>
          </p:cNvPr>
          <p:cNvSpPr txBox="1"/>
          <p:nvPr/>
        </p:nvSpPr>
        <p:spPr>
          <a:xfrm>
            <a:off x="9166464" y="3664673"/>
            <a:ext cx="152163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4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6"/>
              </a:rPr>
              <a:t>https://ieee-cas.org/universalization-ic-design-cass-unic-cass</a:t>
            </a:r>
            <a:endParaRPr lang="en-US" sz="40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8327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>
            <a:extLst>
              <a:ext uri="{FF2B5EF4-FFF2-40B4-BE49-F238E27FC236}">
                <a16:creationId xmlns="" xmlns:a16="http://schemas.microsoft.com/office/drawing/2014/main" id="{DD3553A7-024E-83E9-644A-5E1665C12458}"/>
              </a:ext>
            </a:extLst>
          </p:cNvPr>
          <p:cNvSpPr/>
          <p:nvPr/>
        </p:nvSpPr>
        <p:spPr bwMode="auto">
          <a:xfrm>
            <a:off x="3565" y="-558824"/>
            <a:ext cx="24382800" cy="13716000"/>
          </a:xfrm>
          <a:prstGeom prst="rect">
            <a:avLst/>
          </a:prstGeom>
          <a:gradFill>
            <a:gsLst>
              <a:gs pos="0">
                <a:schemeClr val="bg1">
                  <a:alpha val="29000"/>
                </a:schemeClr>
              </a:gs>
              <a:gs pos="100000">
                <a:schemeClr val="bg1">
                  <a:alpha val="88000"/>
                </a:schemeClr>
              </a:gs>
            </a:gsLst>
            <a:lin ang="5400000" scaled="1"/>
          </a:grad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74808C"/>
              </a:solidFill>
              <a:effectLst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sp>
        <p:nvSpPr>
          <p:cNvPr id="12" name="Title 11">
            <a:extLst>
              <a:ext uri="{FF2B5EF4-FFF2-40B4-BE49-F238E27FC236}">
                <a16:creationId xmlns="" xmlns:a16="http://schemas.microsoft.com/office/drawing/2014/main" id="{6A28D5D1-5F6B-97CB-9BC8-EEDA92BA4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1040" y="665312"/>
            <a:ext cx="19504148" cy="2178050"/>
          </a:xfrm>
        </p:spPr>
        <p:txBody>
          <a:bodyPr/>
          <a:lstStyle/>
          <a:p>
            <a:r>
              <a:rPr lang="en-US" dirty="0"/>
              <a:t>UNIC-CASS </a:t>
            </a:r>
            <a:r>
              <a:rPr lang="en-US" dirty="0" smtClean="0"/>
              <a:t>Milestones - 2023</a:t>
            </a:r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B5660D3F-5829-D39C-AA93-0CB25EC410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3649196"/>
              </p:ext>
            </p:extLst>
          </p:nvPr>
        </p:nvGraphicFramePr>
        <p:xfrm>
          <a:off x="2038872" y="2321496"/>
          <a:ext cx="20738304" cy="10344158"/>
        </p:xfrm>
        <a:graphic>
          <a:graphicData uri="http://schemas.openxmlformats.org/drawingml/2006/table">
            <a:tbl>
              <a:tblPr/>
              <a:tblGrid>
                <a:gridCol w="5842935">
                  <a:extLst>
                    <a:ext uri="{9D8B030D-6E8A-4147-A177-3AD203B41FA5}">
                      <a16:colId xmlns="" xmlns:a16="http://schemas.microsoft.com/office/drawing/2014/main" val="4074656531"/>
                    </a:ext>
                  </a:extLst>
                </a:gridCol>
                <a:gridCol w="14895369">
                  <a:extLst>
                    <a:ext uri="{9D8B030D-6E8A-4147-A177-3AD203B41FA5}">
                      <a16:colId xmlns="" xmlns:a16="http://schemas.microsoft.com/office/drawing/2014/main" val="15956697"/>
                    </a:ext>
                  </a:extLst>
                </a:gridCol>
              </a:tblGrid>
              <a:tr h="772147"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4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Date  </a:t>
                      </a:r>
                      <a:endParaRPr lang="en-MY" sz="400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4000" b="1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Activity</a:t>
                      </a:r>
                      <a:endParaRPr lang="en-MY" sz="400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29529075"/>
                  </a:ext>
                </a:extLst>
              </a:tr>
              <a:tr h="772147"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4000" b="0" i="0" u="none" strike="noStrike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June </a:t>
                      </a:r>
                      <a:r>
                        <a:rPr lang="en-MY" sz="4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22</a:t>
                      </a:r>
                      <a:r>
                        <a:rPr lang="en-MY" sz="4000" b="0" i="0" u="none" strike="noStrike" baseline="3000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nd</a:t>
                      </a:r>
                      <a:endParaRPr lang="en-MY" sz="4000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4000" b="0" i="0" u="none" strike="noStrike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First Call for Participation</a:t>
                      </a:r>
                      <a:endParaRPr lang="en-MY" sz="4000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921062002"/>
                  </a:ext>
                </a:extLst>
              </a:tr>
              <a:tr h="772147"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4000" b="0" i="0" u="none" strike="noStrike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July </a:t>
                      </a:r>
                      <a:r>
                        <a:rPr lang="en-MY" sz="4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28</a:t>
                      </a:r>
                      <a:r>
                        <a:rPr lang="en-MY" sz="4000" b="0" i="0" u="none" strike="noStrike" baseline="3000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th</a:t>
                      </a:r>
                      <a:endParaRPr lang="en-MY" sz="4000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4000" b="0" i="0" u="none" strike="noStrike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Deadline </a:t>
                      </a:r>
                      <a:r>
                        <a:rPr lang="en-MY" sz="4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for Students </a:t>
                      </a:r>
                      <a:r>
                        <a:rPr lang="en-MY" sz="4000" b="0" i="0" u="none" strike="noStrike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Proposal submission</a:t>
                      </a:r>
                      <a:endParaRPr lang="en-MY" sz="4000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832491309"/>
                  </a:ext>
                </a:extLst>
              </a:tr>
              <a:tr h="772147"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400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Aug</a:t>
                      </a:r>
                      <a:r>
                        <a:rPr lang="en-MY" sz="4000" baseline="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 17</a:t>
                      </a:r>
                      <a:r>
                        <a:rPr lang="en-MY" sz="4000" baseline="3000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th</a:t>
                      </a:r>
                      <a:endParaRPr lang="en-MY" sz="4000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400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WW UNIC-CAS</a:t>
                      </a:r>
                      <a:r>
                        <a:rPr lang="en-MY" sz="4000" baseline="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 Webinar (world-wide) – Stream from CASS Resource </a:t>
                      </a:r>
                      <a:r>
                        <a:rPr lang="en-MY" sz="4000" baseline="0" dirty="0" err="1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Center</a:t>
                      </a:r>
                      <a:r>
                        <a:rPr lang="en-MY" sz="4000" baseline="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endParaRPr lang="en-MY" sz="4000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2147"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4000" b="0" i="0" u="none" strike="noStrike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Aug </a:t>
                      </a:r>
                      <a:r>
                        <a:rPr lang="en-MY" sz="4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18</a:t>
                      </a:r>
                      <a:r>
                        <a:rPr lang="en-MY" sz="4000" b="0" i="0" u="none" strike="noStrike" baseline="3000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th</a:t>
                      </a:r>
                      <a:endParaRPr lang="en-MY" sz="4000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4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Announcement : 27 Design teams Selected</a:t>
                      </a:r>
                      <a:endParaRPr lang="en-MY" sz="4000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1771"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4000" b="0" i="0" u="none" strike="noStrike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Aug </a:t>
                      </a:r>
                      <a:r>
                        <a:rPr lang="en-MY" sz="4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23</a:t>
                      </a:r>
                      <a:r>
                        <a:rPr lang="en-MY" sz="4000" b="0" i="0" u="none" strike="noStrike" baseline="3000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rd</a:t>
                      </a:r>
                      <a:r>
                        <a:rPr lang="en-MY" sz="4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 </a:t>
                      </a:r>
                      <a:r>
                        <a:rPr lang="en-MY" sz="4000" b="0" i="0" u="none" strike="noStrike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– </a:t>
                      </a:r>
                      <a:r>
                        <a:rPr lang="en-MY" sz="4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Oct 30</a:t>
                      </a:r>
                      <a:endParaRPr lang="en-MY" sz="4000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MY" sz="4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Design-to-</a:t>
                      </a:r>
                      <a:r>
                        <a:rPr lang="en-MY" sz="40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Tapeout</a:t>
                      </a:r>
                      <a:r>
                        <a:rPr lang="en-MY" sz="4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MY" sz="4000" b="0" i="0" u="none" strike="noStrike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Mentoring </a:t>
                      </a:r>
                      <a:r>
                        <a:rPr lang="en-MY" sz="4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sessions</a:t>
                      </a:r>
                    </a:p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MY" sz="4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Learn from specially curated educational materials</a:t>
                      </a:r>
                      <a:endParaRPr lang="en-MY" sz="4000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76604965"/>
                  </a:ext>
                </a:extLst>
              </a:tr>
              <a:tr h="986876"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400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Sept 22</a:t>
                      </a:r>
                      <a:endParaRPr lang="en-MY" sz="4000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400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Mock-</a:t>
                      </a:r>
                      <a:r>
                        <a:rPr lang="en-MY" sz="4000" dirty="0" err="1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tapeou</a:t>
                      </a:r>
                      <a:r>
                        <a:rPr lang="en-MY" sz="400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t</a:t>
                      </a:r>
                      <a:r>
                        <a:rPr lang="en-MY" sz="4000" baseline="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DELIVERED by 16  Design TEAMS  (DTs)</a:t>
                      </a:r>
                      <a:endParaRPr lang="en-MY" sz="4000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2147"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400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Oct 3rd</a:t>
                      </a:r>
                      <a:endParaRPr lang="en-MY" sz="4000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400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DTs finished their Design Reviews</a:t>
                      </a:r>
                      <a:endParaRPr lang="en-MY" sz="4000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965"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400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Oct 18</a:t>
                      </a:r>
                      <a:r>
                        <a:rPr lang="en-MY" sz="4000" baseline="3000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th</a:t>
                      </a:r>
                      <a:endParaRPr lang="en-MY" sz="4000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400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</a:t>
                      </a:r>
                      <a:r>
                        <a:rPr lang="en-MY" sz="4000" baseline="3000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nd</a:t>
                      </a:r>
                      <a:r>
                        <a:rPr lang="en-MY" sz="400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Design submission to </a:t>
                      </a:r>
                      <a:r>
                        <a:rPr lang="en-MY" sz="4000" dirty="0" err="1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eFabless</a:t>
                      </a:r>
                      <a:r>
                        <a:rPr lang="en-MY" sz="400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  - DRC and LVS checks</a:t>
                      </a:r>
                      <a:endParaRPr lang="en-MY" sz="4000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965"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400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Oct 22</a:t>
                      </a:r>
                      <a:endParaRPr lang="en-MY" sz="4000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400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Complete a major Design Review with local Mentor</a:t>
                      </a:r>
                      <a:endParaRPr lang="en-MY" sz="4000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965"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4000" b="0" i="0" u="none" strike="noStrike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Nov 6, 2023</a:t>
                      </a:r>
                      <a:endParaRPr lang="en-MY" sz="4000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40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Efab</a:t>
                      </a:r>
                      <a:r>
                        <a:rPr lang="en-MY" sz="40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less</a:t>
                      </a:r>
                      <a:r>
                        <a:rPr lang="en-MY" sz="4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MY" sz="4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Deadline </a:t>
                      </a:r>
                      <a:r>
                        <a:rPr lang="en-MY" sz="4000" b="0" i="0" u="none" strike="noStrike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for </a:t>
                      </a:r>
                      <a:r>
                        <a:rPr lang="en-MY" sz="4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Clean &amp; Top-level</a:t>
                      </a:r>
                      <a:r>
                        <a:rPr lang="en-MY" sz="4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layout </a:t>
                      </a:r>
                      <a:r>
                        <a:rPr lang="en-MY" sz="4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submission</a:t>
                      </a:r>
                      <a:r>
                        <a:rPr lang="en-MY" sz="4000" b="0" i="0" u="none" strike="noStrike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  <a:endParaRPr lang="en-MY" sz="4000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537909243"/>
                  </a:ext>
                </a:extLst>
              </a:tr>
              <a:tr h="772147"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4000" b="0" i="0" u="none" strike="noStrike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April 2024</a:t>
                      </a:r>
                      <a:endParaRPr lang="en-MY" sz="400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4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Start Chip </a:t>
                      </a:r>
                      <a:r>
                        <a:rPr lang="en-MY" sz="4000" b="0" i="0" u="none" strike="noStrike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test/bring-up</a:t>
                      </a:r>
                      <a:endParaRPr lang="en-MY" sz="4000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5265888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209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>
            <a:extLst>
              <a:ext uri="{FF2B5EF4-FFF2-40B4-BE49-F238E27FC236}">
                <a16:creationId xmlns="" xmlns:a16="http://schemas.microsoft.com/office/drawing/2014/main" id="{2E7D2E7A-9E94-8F45-AC71-3D0965DF227B}"/>
              </a:ext>
            </a:extLst>
          </p:cNvPr>
          <p:cNvSpPr/>
          <p:nvPr/>
        </p:nvSpPr>
        <p:spPr bwMode="auto">
          <a:xfrm>
            <a:off x="1200" y="0"/>
            <a:ext cx="24382800" cy="13716000"/>
          </a:xfrm>
          <a:prstGeom prst="rect">
            <a:avLst/>
          </a:prstGeom>
          <a:gradFill>
            <a:gsLst>
              <a:gs pos="0">
                <a:schemeClr val="bg1">
                  <a:alpha val="29000"/>
                </a:schemeClr>
              </a:gs>
              <a:gs pos="100000">
                <a:schemeClr val="bg1">
                  <a:alpha val="88000"/>
                </a:schemeClr>
              </a:gs>
            </a:gsLst>
            <a:lin ang="5400000" scaled="1"/>
          </a:grad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74808C"/>
              </a:solidFill>
              <a:effectLst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5EA8337E-9A87-8824-7D8A-072529650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8872" y="305272"/>
            <a:ext cx="19802200" cy="2808312"/>
          </a:xfrm>
        </p:spPr>
        <p:txBody>
          <a:bodyPr/>
          <a:lstStyle/>
          <a:p>
            <a:r>
              <a:rPr lang="en-US" dirty="0" smtClean="0"/>
              <a:t>2023 UNIC-CASS submissions</a:t>
            </a:r>
            <a:br>
              <a:rPr lang="en-US" dirty="0" smtClean="0"/>
            </a:br>
            <a:r>
              <a:rPr lang="en-US" dirty="0" smtClean="0"/>
              <a:t>68 Team Proposals        16 Countries </a:t>
            </a:r>
            <a:endParaRPr lang="en-US" dirty="0"/>
          </a:p>
        </p:txBody>
      </p:sp>
      <p:pic>
        <p:nvPicPr>
          <p:cNvPr id="19460" name="Picture 4">
            <a:extLst>
              <a:ext uri="{FF2B5EF4-FFF2-40B4-BE49-F238E27FC236}">
                <a16:creationId xmlns="" xmlns:a16="http://schemas.microsoft.com/office/drawing/2014/main" id="{D53E08FC-3619-3ACA-A54C-71B84E4252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800" y="3401616"/>
            <a:ext cx="16013942" cy="9901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479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>
            <a:extLst>
              <a:ext uri="{FF2B5EF4-FFF2-40B4-BE49-F238E27FC236}">
                <a16:creationId xmlns="" xmlns:a16="http://schemas.microsoft.com/office/drawing/2014/main" id="{2E7D2E7A-9E94-8F45-AC71-3D0965DF227B}"/>
              </a:ext>
            </a:extLst>
          </p:cNvPr>
          <p:cNvSpPr/>
          <p:nvPr/>
        </p:nvSpPr>
        <p:spPr bwMode="auto">
          <a:xfrm>
            <a:off x="1200" y="0"/>
            <a:ext cx="24382800" cy="13716000"/>
          </a:xfrm>
          <a:prstGeom prst="rect">
            <a:avLst/>
          </a:prstGeom>
          <a:gradFill>
            <a:gsLst>
              <a:gs pos="0">
                <a:schemeClr val="bg1">
                  <a:alpha val="29000"/>
                </a:schemeClr>
              </a:gs>
              <a:gs pos="100000">
                <a:schemeClr val="bg1">
                  <a:alpha val="88000"/>
                </a:schemeClr>
              </a:gs>
            </a:gsLst>
            <a:lin ang="5400000" scaled="1"/>
          </a:grad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74808C"/>
              </a:solidFill>
              <a:effectLst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5EA8337E-9A87-8824-7D8A-072529650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0920" y="593304"/>
            <a:ext cx="20954328" cy="2592288"/>
          </a:xfrm>
        </p:spPr>
        <p:txBody>
          <a:bodyPr/>
          <a:lstStyle/>
          <a:p>
            <a:r>
              <a:rPr lang="en-US" sz="8800" dirty="0"/>
              <a:t>2023 UNIC-CASS </a:t>
            </a:r>
            <a:r>
              <a:rPr lang="en-US" sz="8800" dirty="0" smtClean="0"/>
              <a:t>Selected Design Teams  </a:t>
            </a:r>
            <a:br>
              <a:rPr lang="en-US" sz="8800" dirty="0" smtClean="0"/>
            </a:br>
            <a:r>
              <a:rPr lang="en-US" dirty="0" smtClean="0"/>
              <a:t>@Start line    :  27 Teams      11 Countries</a:t>
            </a:r>
            <a:endParaRPr lang="en-US" dirty="0"/>
          </a:p>
        </p:txBody>
      </p:sp>
      <p:pic>
        <p:nvPicPr>
          <p:cNvPr id="6" name="Espaço Reservado para Conteúdo 5" descr="Accepted Projects - per Country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8832" y="3473624"/>
            <a:ext cx="15049672" cy="9301161"/>
          </a:xfrm>
        </p:spPr>
      </p:pic>
      <p:sp>
        <p:nvSpPr>
          <p:cNvPr id="7" name="Title 2">
            <a:extLst>
              <a:ext uri="{FF2B5EF4-FFF2-40B4-BE49-F238E27FC236}">
                <a16:creationId xmlns="" xmlns:a16="http://schemas.microsoft.com/office/drawing/2014/main" id="{5EA8337E-9A87-8824-7D8A-072529650DF9}"/>
              </a:ext>
            </a:extLst>
          </p:cNvPr>
          <p:cNvSpPr txBox="1">
            <a:spLocks/>
          </p:cNvSpPr>
          <p:nvPr/>
        </p:nvSpPr>
        <p:spPr bwMode="auto">
          <a:xfrm>
            <a:off x="16800512" y="5057800"/>
            <a:ext cx="7200800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825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7200" dirty="0" smtClean="0">
                <a:solidFill>
                  <a:srgbClr val="FFFFFF"/>
                </a:solidFill>
                <a:latin typeface="Open Sans Light" charset="0"/>
                <a:ea typeface="Open Sans Light" charset="0"/>
                <a:cs typeface="Open Sans Light" charset="0"/>
                <a:sym typeface="Poppins Medium" charset="0"/>
              </a:rPr>
              <a:t>Latin America: 14</a:t>
            </a:r>
          </a:p>
          <a:p>
            <a:pPr marL="0" marR="0" lvl="0" indent="0" algn="l" defTabSz="825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7200" dirty="0" smtClean="0">
              <a:solidFill>
                <a:srgbClr val="FFFFFF"/>
              </a:solidFill>
              <a:latin typeface="Open Sans Light" charset="0"/>
              <a:ea typeface="Open Sans Light" charset="0"/>
              <a:cs typeface="Open Sans Light" charset="0"/>
              <a:sym typeface="Poppins Medium" charset="0"/>
            </a:endParaRPr>
          </a:p>
          <a:p>
            <a:pPr marL="0" marR="0" lvl="0" indent="0" algn="l" defTabSz="825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7200" dirty="0" smtClean="0">
                <a:solidFill>
                  <a:srgbClr val="FFFFFF"/>
                </a:solidFill>
                <a:latin typeface="Open Sans Light" charset="0"/>
                <a:ea typeface="Open Sans Light" charset="0"/>
                <a:cs typeface="Open Sans Light" charset="0"/>
                <a:sym typeface="Poppins Medium" charset="0"/>
              </a:rPr>
              <a:t>Far East: 11</a:t>
            </a:r>
          </a:p>
          <a:p>
            <a:pPr marL="0" marR="0" lvl="0" indent="0" algn="l" defTabSz="825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7200" dirty="0" smtClean="0">
              <a:solidFill>
                <a:srgbClr val="FFFFFF"/>
              </a:solidFill>
              <a:latin typeface="Open Sans Light" charset="0"/>
              <a:ea typeface="Open Sans Light" charset="0"/>
              <a:cs typeface="Open Sans Light" charset="0"/>
              <a:sym typeface="Poppins Medium" charset="0"/>
            </a:endParaRPr>
          </a:p>
          <a:p>
            <a:pPr marL="0" marR="0" lvl="0" indent="0" algn="l" defTabSz="825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7200" dirty="0" smtClean="0">
                <a:solidFill>
                  <a:srgbClr val="FFFFFF"/>
                </a:solidFill>
                <a:latin typeface="Open Sans Light" charset="0"/>
                <a:ea typeface="Open Sans Light" charset="0"/>
                <a:cs typeface="Open Sans Light" charset="0"/>
                <a:sym typeface="Poppins Medium" charset="0"/>
              </a:rPr>
              <a:t>Region 8 : 2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 charset="0"/>
              <a:ea typeface="Open Sans Light" charset="0"/>
              <a:cs typeface="Open Sans Light" charset="0"/>
              <a:sym typeface="Poppins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479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>
            <a:extLst>
              <a:ext uri="{FF2B5EF4-FFF2-40B4-BE49-F238E27FC236}">
                <a16:creationId xmlns="" xmlns:a16="http://schemas.microsoft.com/office/drawing/2014/main" id="{D65A8199-7CFE-45C4-BB7D-3E29DC3F20B5}"/>
              </a:ext>
            </a:extLst>
          </p:cNvPr>
          <p:cNvSpPr/>
          <p:nvPr/>
        </p:nvSpPr>
        <p:spPr bwMode="auto">
          <a:xfrm>
            <a:off x="1200" y="0"/>
            <a:ext cx="24382800" cy="13716000"/>
          </a:xfrm>
          <a:prstGeom prst="rect">
            <a:avLst/>
          </a:prstGeom>
          <a:gradFill>
            <a:gsLst>
              <a:gs pos="0">
                <a:schemeClr val="bg1">
                  <a:alpha val="29000"/>
                </a:schemeClr>
              </a:gs>
              <a:gs pos="100000">
                <a:schemeClr val="bg1">
                  <a:alpha val="88000"/>
                </a:schemeClr>
              </a:gs>
            </a:gsLst>
            <a:lin ang="5400000" scaled="1"/>
          </a:grad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74808C"/>
              </a:solidFill>
              <a:effectLst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E54E006-2455-406E-BB1F-F3D3974BF5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2808" y="10520542"/>
            <a:ext cx="2448272" cy="26563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A5534859-76A0-4CCF-B13E-6CDDD17F1D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42301" y="11323111"/>
            <a:ext cx="5418621" cy="1584948"/>
          </a:xfrm>
          <a:prstGeom prst="rect">
            <a:avLst/>
          </a:prstGeom>
        </p:spPr>
      </p:pic>
      <p:sp>
        <p:nvSpPr>
          <p:cNvPr id="9" name="Text Box 3">
            <a:extLst>
              <a:ext uri="{FF2B5EF4-FFF2-40B4-BE49-F238E27FC236}">
                <a16:creationId xmlns="" xmlns:a16="http://schemas.microsoft.com/office/drawing/2014/main" id="{0CE143F2-484D-444D-8432-D3D58B97B4CF}"/>
              </a:ext>
            </a:extLst>
          </p:cNvPr>
          <p:cNvSpPr txBox="1">
            <a:spLocks/>
          </p:cNvSpPr>
          <p:nvPr/>
        </p:nvSpPr>
        <p:spPr bwMode="auto">
          <a:xfrm>
            <a:off x="1462808" y="3185593"/>
            <a:ext cx="16993888" cy="7416823"/>
          </a:xfrm>
          <a:prstGeom prst="rect">
            <a:avLst/>
          </a:prstGeom>
          <a:noFill/>
          <a:ln>
            <a:noFill/>
          </a:ln>
          <a:effectLst>
            <a:outerShdw blurRad="139700" dist="38099" dir="2700000" algn="ctr" rotWithShape="0">
              <a:schemeClr val="bg1">
                <a:alpha val="36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</a:extLst>
        </p:spPr>
        <p:txBody>
          <a:bodyPr lIns="38100" tIns="38100" rIns="38100" bIns="38100"/>
          <a:lstStyle/>
          <a:p>
            <a:r>
              <a:rPr lang="en-US" sz="7200" b="1" dirty="0">
                <a:solidFill>
                  <a:schemeClr val="tx2"/>
                </a:solidFill>
              </a:rPr>
              <a:t>UNIC-CASS </a:t>
            </a:r>
            <a:r>
              <a:rPr lang="en-US" sz="7200" b="1" dirty="0" smtClean="0">
                <a:solidFill>
                  <a:schemeClr val="tx2"/>
                </a:solidFill>
              </a:rPr>
              <a:t>Design-to-</a:t>
            </a:r>
            <a:r>
              <a:rPr lang="en-US" sz="7200" b="1" dirty="0" err="1" smtClean="0">
                <a:solidFill>
                  <a:schemeClr val="tx2"/>
                </a:solidFill>
              </a:rPr>
              <a:t>Tapeout</a:t>
            </a:r>
            <a:endParaRPr lang="en-US" sz="7200" b="1" dirty="0" smtClean="0">
              <a:solidFill>
                <a:schemeClr val="tx2"/>
              </a:solidFill>
            </a:endParaRPr>
          </a:p>
          <a:p>
            <a:r>
              <a:rPr lang="en-US" sz="7200" b="1" dirty="0" smtClean="0">
                <a:solidFill>
                  <a:schemeClr val="tx2"/>
                </a:solidFill>
              </a:rPr>
              <a:t>Meet up organizers</a:t>
            </a:r>
            <a:endParaRPr lang="en-US" sz="7200" b="1" dirty="0">
              <a:solidFill>
                <a:schemeClr val="tx2"/>
              </a:solidFill>
            </a:endParaRPr>
          </a:p>
          <a:p>
            <a:endParaRPr lang="en-US" altLang="x-none" sz="6000" b="1" spc="300" dirty="0">
              <a:solidFill>
                <a:schemeClr val="tx2"/>
              </a:solidFill>
              <a:latin typeface="Arial Nova Light" panose="020B0604020202020204" pitchFamily="34" charset="0"/>
              <a:ea typeface="Open Sans" panose="020B0606030504020204" pitchFamily="34" charset="0"/>
              <a:cs typeface="Open Sans" panose="020B0606030504020204" pitchFamily="34" charset="0"/>
              <a:sym typeface="Poppins Medium" charset="0"/>
            </a:endParaRPr>
          </a:p>
          <a:p>
            <a:pPr eaLnBrk="1">
              <a:defRPr/>
            </a:pPr>
            <a:endParaRPr lang="en-US" altLang="x-none" sz="5400" b="1" spc="300" dirty="0">
              <a:solidFill>
                <a:schemeClr val="tx2"/>
              </a:solidFill>
              <a:latin typeface="Arial Nova Light" panose="020B0604020202020204" pitchFamily="34" charset="0"/>
              <a:ea typeface="Open Sans" panose="020B0606030504020204" pitchFamily="34" charset="0"/>
              <a:cs typeface="Open Sans" panose="020B0606030504020204" pitchFamily="34" charset="0"/>
              <a:sym typeface="Poppins Medium" charset="0"/>
            </a:endParaRPr>
          </a:p>
          <a:p>
            <a:pPr eaLnBrk="1">
              <a:defRPr/>
            </a:pPr>
            <a:r>
              <a:rPr lang="en-US" altLang="x-none" sz="5400" b="1" spc="300" dirty="0">
                <a:solidFill>
                  <a:schemeClr val="tx2"/>
                </a:solidFill>
                <a:latin typeface="Arial Nova Light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Poppins Medium" charset="0"/>
              </a:rPr>
              <a:t>Sergio </a:t>
            </a:r>
            <a:r>
              <a:rPr lang="en-US" altLang="x-none" sz="5400" b="1" spc="300" dirty="0" err="1">
                <a:solidFill>
                  <a:schemeClr val="tx2"/>
                </a:solidFill>
                <a:latin typeface="Arial Nova Light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Poppins Medium" charset="0"/>
              </a:rPr>
              <a:t>Bampi</a:t>
            </a:r>
            <a:endParaRPr lang="en-US" altLang="x-none" sz="5400" b="1" spc="300" dirty="0">
              <a:solidFill>
                <a:schemeClr val="tx2"/>
              </a:solidFill>
              <a:latin typeface="Arial Nova Light" panose="020B0604020202020204" pitchFamily="34" charset="0"/>
              <a:ea typeface="Open Sans" panose="020B0606030504020204" pitchFamily="34" charset="0"/>
              <a:cs typeface="Open Sans" panose="020B0606030504020204" pitchFamily="34" charset="0"/>
              <a:sym typeface="Poppins Medium" charset="0"/>
            </a:endParaRPr>
          </a:p>
          <a:p>
            <a:pPr eaLnBrk="1">
              <a:defRPr/>
            </a:pPr>
            <a:r>
              <a:rPr lang="pt-BR" altLang="x-none" sz="3600" b="1" spc="300" dirty="0">
                <a:solidFill>
                  <a:schemeClr val="tx1"/>
                </a:solidFill>
                <a:latin typeface="Arial Nova" panose="020B0504020202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Poppins Medium" charset="0"/>
              </a:rPr>
              <a:t>Federal Univ. of Rio Grande do Sul, </a:t>
            </a:r>
            <a:r>
              <a:rPr lang="pt-BR" altLang="x-none" sz="3600" b="1" spc="300" dirty="0" err="1" smtClean="0">
                <a:solidFill>
                  <a:schemeClr val="tx1"/>
                </a:solidFill>
                <a:latin typeface="Arial Nova" panose="020B0504020202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Poppins Medium" charset="0"/>
              </a:rPr>
              <a:t>Brazil</a:t>
            </a:r>
            <a:endParaRPr lang="pt-BR" altLang="x-none" sz="3600" b="1" spc="300" dirty="0">
              <a:solidFill>
                <a:schemeClr val="tx1"/>
              </a:solidFill>
              <a:latin typeface="Arial Nova" panose="020B0504020202020204" pitchFamily="34" charset="0"/>
              <a:ea typeface="Open Sans" panose="020B0606030504020204" pitchFamily="34" charset="0"/>
              <a:cs typeface="Open Sans" panose="020B0606030504020204" pitchFamily="34" charset="0"/>
              <a:sym typeface="Poppins Medium" charset="0"/>
            </a:endParaRPr>
          </a:p>
          <a:p>
            <a:pPr eaLnBrk="1">
              <a:defRPr/>
            </a:pPr>
            <a:endParaRPr lang="pt-BR" altLang="x-none" sz="3600" b="1" spc="300" dirty="0">
              <a:solidFill>
                <a:schemeClr val="tx1"/>
              </a:solidFill>
              <a:latin typeface="Arial Nova" panose="020B0504020202020204" pitchFamily="34" charset="0"/>
              <a:ea typeface="Open Sans" panose="020B0606030504020204" pitchFamily="34" charset="0"/>
              <a:cs typeface="Open Sans" panose="020B0606030504020204" pitchFamily="34" charset="0"/>
              <a:sym typeface="Poppins Medium" charset="0"/>
            </a:endParaRPr>
          </a:p>
          <a:p>
            <a:pPr eaLnBrk="1">
              <a:defRPr/>
            </a:pPr>
            <a:r>
              <a:rPr lang="en-US" altLang="x-none" sz="5400" b="1" spc="300" dirty="0">
                <a:solidFill>
                  <a:schemeClr val="tx2"/>
                </a:solidFill>
                <a:latin typeface="Arial Nova Light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Poppins Medium" charset="0"/>
              </a:rPr>
              <a:t>Jorge Marin</a:t>
            </a:r>
          </a:p>
          <a:p>
            <a:pPr eaLnBrk="1">
              <a:defRPr/>
            </a:pPr>
            <a:r>
              <a:rPr lang="pt-BR" altLang="x-none" sz="3600" b="1" spc="300" dirty="0">
                <a:solidFill>
                  <a:schemeClr val="tx1"/>
                </a:solidFill>
                <a:latin typeface="Arial Nova" panose="020B0504020202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Poppins Medium" charset="0"/>
              </a:rPr>
              <a:t>Univ. Tecnica Federico Santa Maria, Chile</a:t>
            </a:r>
            <a:endParaRPr lang="en-US" altLang="x-none" sz="3600" b="1" spc="300" dirty="0">
              <a:solidFill>
                <a:schemeClr val="tx1"/>
              </a:solidFill>
              <a:latin typeface="Arial Nova" panose="020B0504020202020204" pitchFamily="34" charset="0"/>
              <a:ea typeface="Open Sans" panose="020B0606030504020204" pitchFamily="34" charset="0"/>
              <a:cs typeface="Open Sans" panose="020B0606030504020204" pitchFamily="34" charset="0"/>
              <a:sym typeface="Poppins Medium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3ADB90A6-4546-9A80-C1A6-681D7B1402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44728" y="3473624"/>
            <a:ext cx="3029807" cy="346263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0A61632-238B-BC9E-AB61-824C26B9E91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4514" b="9967"/>
          <a:stretch/>
        </p:blipFill>
        <p:spPr>
          <a:xfrm>
            <a:off x="18737801" y="7578080"/>
            <a:ext cx="3036734" cy="3462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02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Business Report 1 - green">
      <a:dk1>
        <a:srgbClr val="0F0C16"/>
      </a:dk1>
      <a:lt1>
        <a:srgbClr val="FEFFFE"/>
      </a:lt1>
      <a:dk2>
        <a:srgbClr val="151623"/>
      </a:dk2>
      <a:lt2>
        <a:srgbClr val="FEFFFE"/>
      </a:lt2>
      <a:accent1>
        <a:srgbClr val="A4EA78"/>
      </a:accent1>
      <a:accent2>
        <a:srgbClr val="9AE075"/>
      </a:accent2>
      <a:accent3>
        <a:srgbClr val="86D16F"/>
      </a:accent3>
      <a:accent4>
        <a:srgbClr val="6DBD66"/>
      </a:accent4>
      <a:accent5>
        <a:srgbClr val="3E414F"/>
      </a:accent5>
      <a:accent6>
        <a:srgbClr val="86D16F"/>
      </a:accent6>
      <a:hlink>
        <a:srgbClr val="A4EA78"/>
      </a:hlink>
      <a:folHlink>
        <a:srgbClr val="6DBD66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12700" cap="flat" cmpd="sng" algn="ctr">
          <a:solidFill>
            <a:srgbClr val="000000"/>
          </a:solidFill>
          <a:prstDash val="solid"/>
          <a:miter lim="400000"/>
          <a:headEnd type="none" w="med" len="med"/>
          <a:tailEnd type="none" w="med" len="med"/>
        </a:ln>
        <a:effectLst>
          <a:outerShdw blurRad="25400" algn="ctr" rotWithShape="0">
            <a:srgbClr val="000000">
              <a:alpha val="50000"/>
            </a:srgbClr>
          </a:outerShdw>
        </a:effectLst>
      </a:spPr>
      <a:bodyPr vert="horz" wrap="square" lIns="38100" tIns="38100" rIns="38100" bIns="38100" numCol="1" anchor="ctr" anchorCtr="0" compatLnSpc="1">
        <a:prstTxWarp prst="textNoShape">
          <a:avLst/>
        </a:prstTxWarp>
        <a:spAutoFit/>
      </a:bodyPr>
      <a:lstStyle>
        <a:defPPr marL="0" marR="0" indent="0" algn="l" defTabSz="8255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x-none" altLang="x-none" sz="2000" b="0" i="0" u="none" strike="noStrike" cap="none" normalizeH="0" baseline="0">
            <a:ln>
              <a:noFill/>
            </a:ln>
            <a:solidFill>
              <a:srgbClr val="74808C"/>
            </a:solidFill>
            <a:effectLst/>
            <a:latin typeface="Poppins" charset="0"/>
            <a:ea typeface="Poppins" charset="0"/>
            <a:cs typeface="Poppins" charset="0"/>
            <a:sym typeface="Poppi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12700" cap="flat" cmpd="sng" algn="ctr">
          <a:solidFill>
            <a:srgbClr val="000000"/>
          </a:solidFill>
          <a:prstDash val="solid"/>
          <a:miter lim="400000"/>
          <a:headEnd type="none" w="med" len="med"/>
          <a:tailEnd type="none" w="med" len="med"/>
        </a:ln>
        <a:effectLst>
          <a:outerShdw blurRad="25400" algn="ctr" rotWithShape="0">
            <a:srgbClr val="000000">
              <a:alpha val="50000"/>
            </a:srgbClr>
          </a:outerShdw>
        </a:effectLst>
      </a:spPr>
      <a:bodyPr vert="horz" wrap="square" lIns="38100" tIns="38100" rIns="38100" bIns="38100" numCol="1" anchor="ctr" anchorCtr="0" compatLnSpc="1">
        <a:prstTxWarp prst="textNoShape">
          <a:avLst/>
        </a:prstTxWarp>
        <a:spAutoFit/>
      </a:bodyPr>
      <a:lstStyle>
        <a:defPPr marL="0" marR="0" indent="0" algn="l" defTabSz="8255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x-none" altLang="x-none" sz="2000" b="0" i="0" u="none" strike="noStrike" cap="none" normalizeH="0" baseline="0">
            <a:ln>
              <a:noFill/>
            </a:ln>
            <a:solidFill>
              <a:srgbClr val="74808C"/>
            </a:solidFill>
            <a:effectLst/>
            <a:latin typeface="Poppins" charset="0"/>
            <a:ea typeface="Poppins" charset="0"/>
            <a:cs typeface="Poppins" charset="0"/>
            <a:sym typeface="Poppins" charset="0"/>
          </a:defRPr>
        </a:defPPr>
      </a:lst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FFFFFF"/>
      </a:accent3>
      <a:accent4>
        <a:srgbClr val="000000"/>
      </a:accent4>
      <a:accent5>
        <a:srgbClr val="AAB8DC"/>
      </a:accent5>
      <a:accent6>
        <a:srgbClr val="007B26"/>
      </a:accent6>
      <a:hlink>
        <a:srgbClr val="0000FF"/>
      </a:hlink>
      <a:folHlink>
        <a:srgbClr val="FF00FF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91350A60-E4A5-CC42-A5F1-71D887317FF6}">
  <we:reference id="98d6c1cd-d2ea-4e59-b3d5-7612ea4978eb" version="3.0.0.1" store="EXCatalog" storeType="EXCatalog"/>
  <we:alternateReferences>
    <we:reference id="WA104380907" version="3.0.0.1" store="en-MY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52475</TotalTime>
  <Words>1010</Words>
  <Application>Microsoft Office PowerPoint</Application>
  <PresentationFormat>Personalizar</PresentationFormat>
  <Paragraphs>288</Paragraphs>
  <Slides>17</Slides>
  <Notes>4</Notes>
  <HiddenSlides>0</HiddenSlides>
  <MMClips>0</MMClips>
  <ScaleCrop>false</ScaleCrop>
  <HeadingPairs>
    <vt:vector size="6" baseType="variant">
      <vt:variant>
        <vt:lpstr>Fontes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9" baseType="lpstr">
      <vt:lpstr>Arial</vt:lpstr>
      <vt:lpstr>Arial Nova</vt:lpstr>
      <vt:lpstr>Poppins Medium</vt:lpstr>
      <vt:lpstr>Calibri</vt:lpstr>
      <vt:lpstr>Open Sans Semibold</vt:lpstr>
      <vt:lpstr>Open Sans</vt:lpstr>
      <vt:lpstr>Helvetica Neue</vt:lpstr>
      <vt:lpstr>Open Sans Light</vt:lpstr>
      <vt:lpstr>Arial </vt:lpstr>
      <vt:lpstr>Poppins</vt:lpstr>
      <vt:lpstr>Arial Nova Light</vt:lpstr>
      <vt:lpstr>White</vt:lpstr>
      <vt:lpstr>Apresentação do PowerPoint</vt:lpstr>
      <vt:lpstr>Meet-up #8   Agenda</vt:lpstr>
      <vt:lpstr>UNIC-CASS  thanks to:  Molly Brackin at Conference Catalysts  for her support  behind the scenes  All previous mentoring sessions are recorded and available at the  UNIC-CASS homepage  https://ieee-cas.org/universalization-ic-design-cass-unic-cass</vt:lpstr>
      <vt:lpstr>Apresentação do PowerPoint</vt:lpstr>
      <vt:lpstr>Universalization in IC Design by CASS (UNIC-CASS)</vt:lpstr>
      <vt:lpstr>UNIC-CASS Milestones - 2023</vt:lpstr>
      <vt:lpstr>2023 UNIC-CASS submissions 68 Team Proposals        16 Countries </vt:lpstr>
      <vt:lpstr>2023 UNIC-CASS Selected Design Teams   @Start line    :  27 Teams      11 Countries</vt:lpstr>
      <vt:lpstr>Apresentação do PowerPoint</vt:lpstr>
      <vt:lpstr>Apresentação do PowerPoint</vt:lpstr>
      <vt:lpstr>Apresentação do PowerPoint</vt:lpstr>
      <vt:lpstr>Design-to-Tapeout mentoring activities</vt:lpstr>
      <vt:lpstr>Call to action : To all DT Mentors:   A) Proceed Design Progress Reviews with your  Team - in meeting with the Local Mentor  B) DT ready to submit by Oct 25</vt:lpstr>
      <vt:lpstr>IC Harness – Assemby of top Level  IC1-CASS    Digital Only </vt:lpstr>
      <vt:lpstr>IC Harness – Assemby of top Level  IC2-CASS    Analog Mixed Signal AMS </vt:lpstr>
      <vt:lpstr>IC Harness – Assemby of top Level  IC3-CASS    Analog Mixed Signal AMS </vt:lpstr>
      <vt:lpstr>IC Harness – Assemby of top Level  IC4-CASS    Analog Mixed Signal AMS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Brittian Parkinson</dc:creator>
  <cp:lastModifiedBy>CODEC PQ</cp:lastModifiedBy>
  <cp:revision>515</cp:revision>
  <cp:lastPrinted>2022-09-28T06:58:50Z</cp:lastPrinted>
  <dcterms:created xsi:type="dcterms:W3CDTF">2018-11-08T20:28:03Z</dcterms:created>
  <dcterms:modified xsi:type="dcterms:W3CDTF">2023-10-11T15:51:11Z</dcterms:modified>
</cp:coreProperties>
</file>