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11/relationships/webextensiontaskpanes" Target="ppt/webextensions/taskpanes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embedTrueTypeFonts="1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1200" r:id="rId2"/>
    <p:sldId id="1223" r:id="rId3"/>
    <p:sldId id="1231" r:id="rId4"/>
    <p:sldId id="1191" r:id="rId5"/>
    <p:sldId id="1195" r:id="rId6"/>
    <p:sldId id="1196" r:id="rId7"/>
    <p:sldId id="1206" r:id="rId8"/>
    <p:sldId id="1225" r:id="rId9"/>
    <p:sldId id="1232" r:id="rId10"/>
    <p:sldId id="1233" r:id="rId11"/>
    <p:sldId id="1234" r:id="rId12"/>
    <p:sldId id="1236" r:id="rId13"/>
    <p:sldId id="1237" r:id="rId14"/>
    <p:sldId id="1238" r:id="rId15"/>
    <p:sldId id="1239" r:id="rId16"/>
    <p:sldId id="1240" r:id="rId17"/>
    <p:sldId id="1241" r:id="rId18"/>
  </p:sldIdLst>
  <p:sldSz cx="24384000" cy="13716000"/>
  <p:notesSz cx="7099300" cy="10234613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Arial Nova" panose="020B0604020202020204" charset="0"/>
      <p:regular r:id="rId25"/>
      <p:bold r:id="rId26"/>
      <p:italic r:id="rId27"/>
      <p:boldItalic r:id="rId28"/>
    </p:embeddedFont>
    <p:embeddedFont>
      <p:font typeface="Open Sans Semibold" panose="020B0604020202020204" charset="0"/>
      <p:regular r:id="rId29"/>
      <p:bold r:id="rId30"/>
      <p:italic r:id="rId31"/>
      <p:boldItalic r:id="rId32"/>
    </p:embeddedFont>
    <p:embeddedFont>
      <p:font typeface="Open Sans" panose="020B0604020202020204" charset="0"/>
      <p:regular r:id="rId33"/>
      <p:bold r:id="rId34"/>
      <p:italic r:id="rId35"/>
      <p:boldItalic r:id="rId36"/>
    </p:embeddedFont>
    <p:embeddedFont>
      <p:font typeface="Poppins" panose="020B0604020202020204" charset="0"/>
      <p:regular r:id="rId37"/>
      <p:bold r:id="rId38"/>
      <p:italic r:id="rId39"/>
      <p:boldItalic r:id="rId40"/>
    </p:embeddedFont>
    <p:embeddedFont>
      <p:font typeface="Arial Nova Light" panose="020B0604020202020204" charset="0"/>
      <p:regular r:id="rId41"/>
      <p:italic r:id="rId42"/>
    </p:embeddedFont>
    <p:embeddedFont>
      <p:font typeface="Poppins Medium" panose="020B0604020202020204" charset="0"/>
      <p:regular r:id="rId43"/>
      <p:italic r:id="rId44"/>
    </p:embeddedFont>
    <p:embeddedFont>
      <p:font typeface="Open Sans Light" panose="020B0604020202020204" charset="0"/>
      <p:regular r:id="rId45"/>
      <p:italic r:id="rId46"/>
    </p:embeddedFont>
  </p:embeddedFontLst>
  <p:defaultTextStyle>
    <a:defPPr>
      <a:defRPr lang="x-none"/>
    </a:defPPr>
    <a:lvl1pPr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1pPr>
    <a:lvl2pPr marL="457200" indent="-2286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2pPr>
    <a:lvl3pPr marL="914400" indent="-4572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3pPr>
    <a:lvl4pPr marL="1371600" indent="-6858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4pPr>
    <a:lvl5pPr marL="1828800" indent="-9144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5pPr>
    <a:lvl6pPr marL="22860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6pPr>
    <a:lvl7pPr marL="27432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7pPr>
    <a:lvl8pPr marL="32004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8pPr>
    <a:lvl9pPr marL="36576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1B6DC7"/>
    <a:srgbClr val="46527E"/>
    <a:srgbClr val="32632D"/>
    <a:srgbClr val="82B5EE"/>
    <a:srgbClr val="61A2E9"/>
    <a:srgbClr val="ADC2D9"/>
    <a:srgbClr val="415461"/>
    <a:srgbClr val="FFFFFF"/>
    <a:srgbClr val="565B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1" autoAdjust="0"/>
    <p:restoredTop sz="93803" autoAdjust="0"/>
  </p:normalViewPr>
  <p:slideViewPr>
    <p:cSldViewPr showGuides="1">
      <p:cViewPr varScale="1">
        <p:scale>
          <a:sx n="29" d="100"/>
          <a:sy n="29" d="100"/>
        </p:scale>
        <p:origin x="-816" y="-11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50" d="100"/>
        <a:sy n="50" d="100"/>
      </p:scale>
      <p:origin x="0" y="2502"/>
    </p:cViewPr>
  </p:sorterViewPr>
  <p:notesViewPr>
    <p:cSldViewPr>
      <p:cViewPr varScale="1">
        <p:scale>
          <a:sx n="73" d="100"/>
          <a:sy n="73" d="100"/>
        </p:scale>
        <p:origin x="307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font" Target="fonts/font2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font" Target="fonts/font2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>
              <a:defRPr sz="1300"/>
            </a:lvl1pPr>
          </a:lstStyle>
          <a:p>
            <a:endParaRPr lang="en-US" altLang="x-non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>
              <a:defRPr sz="1300"/>
            </a:lvl1pPr>
          </a:lstStyle>
          <a:p>
            <a:fld id="{42DF6680-5C3E-D44D-B5F7-CD83A7367BB1}" type="datetimeFigureOut">
              <a:rPr lang="en-US" altLang="x-none"/>
              <a:pPr/>
              <a:t>10/25/2023</a:t>
            </a:fld>
            <a:endParaRPr lang="en-US" altLang="x-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>
              <a:defRPr sz="1300"/>
            </a:lvl1pPr>
          </a:lstStyle>
          <a:p>
            <a:endParaRPr lang="en-US" alt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>
              <a:defRPr sz="1300"/>
            </a:lvl1pPr>
          </a:lstStyle>
          <a:p>
            <a:fld id="{5AE6BB5D-973D-1449-80C8-3885C2A1F8AC}" type="slidenum">
              <a:rPr lang="en-US" altLang="x-none"/>
              <a:pPr/>
              <a:t>‹nº›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8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 noProof="0">
                <a:sym typeface="Helvetica Neue" charset="0"/>
              </a:rPr>
              <a:t>Click to edit Master text styles</a:t>
            </a:r>
          </a:p>
          <a:p>
            <a:pPr lvl="1"/>
            <a:r>
              <a:rPr lang="x-none" altLang="x-none" noProof="0">
                <a:sym typeface="Helvetica Neue" charset="0"/>
              </a:rPr>
              <a:t>Second level</a:t>
            </a:r>
          </a:p>
          <a:p>
            <a:pPr lvl="2"/>
            <a:r>
              <a:rPr lang="x-none" altLang="x-none" noProof="0">
                <a:sym typeface="Helvetica Neue" charset="0"/>
              </a:rPr>
              <a:t>Third level</a:t>
            </a:r>
          </a:p>
          <a:p>
            <a:pPr lvl="3"/>
            <a:r>
              <a:rPr lang="x-none" altLang="x-none" noProof="0">
                <a:sym typeface="Helvetica Neue" charset="0"/>
              </a:rPr>
              <a:t>Fourth level</a:t>
            </a:r>
          </a:p>
          <a:p>
            <a:pPr lvl="4"/>
            <a:r>
              <a:rPr lang="x-none" altLang="x-none" noProof="0">
                <a:sym typeface="Helvetica Neu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2841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b="0" i="0" kern="1200">
        <a:solidFill>
          <a:srgbClr val="000000"/>
        </a:solidFill>
        <a:latin typeface="Arial Nova" panose="020B0504020202020204" pitchFamily="34" charset="0"/>
        <a:ea typeface="Helvetica Neue" charset="0"/>
        <a:cs typeface="Helvetica Neue" charset="0"/>
        <a:sym typeface="Helvetica Neue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b="0" i="0" kern="1200">
        <a:solidFill>
          <a:srgbClr val="000000"/>
        </a:solidFill>
        <a:latin typeface="Arial Nova" panose="020B0504020202020204" pitchFamily="34" charset="0"/>
        <a:ea typeface="Helvetica Neue" charset="0"/>
        <a:cs typeface="Helvetica Neue" charset="0"/>
        <a:sym typeface="Helvetica Neue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b="0" i="0" kern="1200">
        <a:solidFill>
          <a:srgbClr val="000000"/>
        </a:solidFill>
        <a:latin typeface="Arial Nova" panose="020B0504020202020204" pitchFamily="34" charset="0"/>
        <a:ea typeface="Helvetica Neue" charset="0"/>
        <a:cs typeface="Helvetica Neue" charset="0"/>
        <a:sym typeface="Helvetica Neue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b="0" i="0" kern="1200">
        <a:solidFill>
          <a:srgbClr val="000000"/>
        </a:solidFill>
        <a:latin typeface="Arial Nova" panose="020B0504020202020204" pitchFamily="34" charset="0"/>
        <a:ea typeface="Helvetica Neue" charset="0"/>
        <a:cs typeface="Helvetica Neue" charset="0"/>
        <a:sym typeface="Helvetica Neue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b="0" i="0" kern="1200">
        <a:solidFill>
          <a:srgbClr val="000000"/>
        </a:solidFill>
        <a:latin typeface="Arial Nova" panose="020B0504020202020204" pitchFamily="34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086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086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is UNIC-CASS (Aim, Synergy with SSCS, Benefit)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UNIC-CASS Calendar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The program (Education, Mentoring, Chip </a:t>
            </a:r>
            <a:r>
              <a:rPr lang="en-US" sz="2400" dirty="0" err="1"/>
              <a:t>bringup</a:t>
            </a:r>
            <a:r>
              <a:rPr lang="en-US" sz="24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2023 UNIC-CASS submission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Whos’ who in UNIC-CASS</a:t>
            </a:r>
          </a:p>
        </p:txBody>
      </p:sp>
    </p:spTree>
    <p:extLst>
      <p:ext uri="{BB962C8B-B14F-4D97-AF65-F5344CB8AC3E}">
        <p14:creationId xmlns:p14="http://schemas.microsoft.com/office/powerpoint/2010/main" val="1039109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722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900" y="1673424"/>
            <a:ext cx="19504148" cy="2178050"/>
          </a:xfrm>
        </p:spPr>
        <p:txBody>
          <a:bodyPr/>
          <a:lstStyle>
            <a:lvl1pPr>
              <a:lnSpc>
                <a:spcPct val="100000"/>
              </a:lnSpc>
              <a:defRPr sz="8800" b="0" i="0">
                <a:solidFill>
                  <a:srgbClr val="FFFFFF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1713" y="4065786"/>
            <a:ext cx="20477162" cy="7019925"/>
          </a:xfrm>
        </p:spPr>
        <p:txBody>
          <a:bodyPr/>
          <a:lstStyle>
            <a:lvl1pPr algn="just">
              <a:lnSpc>
                <a:spcPct val="150000"/>
              </a:lnSpc>
              <a:defRPr sz="220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algn="just">
              <a:lnSpc>
                <a:spcPct val="150000"/>
              </a:lnSpc>
              <a:defRPr sz="220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algn="just">
              <a:lnSpc>
                <a:spcPct val="150000"/>
              </a:lnSpc>
              <a:defRPr sz="220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algn="just">
              <a:lnSpc>
                <a:spcPct val="150000"/>
              </a:lnSpc>
              <a:defRPr sz="220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algn="just">
              <a:lnSpc>
                <a:spcPct val="150000"/>
              </a:lnSpc>
              <a:defRPr sz="220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 userDrawn="1">
            <p:ph type="sldNum" sz="quarter" idx="10"/>
          </p:nvPr>
        </p:nvSpPr>
        <p:spPr>
          <a:xfrm>
            <a:off x="22748875" y="12712104"/>
            <a:ext cx="895350" cy="482600"/>
          </a:xfrm>
        </p:spPr>
        <p:txBody>
          <a:bodyPr/>
          <a:lstStyle>
            <a:lvl1pPr>
              <a:defRPr b="0" i="0">
                <a:solidFill>
                  <a:srgbClr val="3E424F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defRPr/>
            </a:pPr>
            <a:fld id="{47C205F5-B05A-2C4F-8652-025C43E558A2}" type="slidenum">
              <a:rPr lang="x-none" altLang="x-none" smtClean="0"/>
              <a:pPr>
                <a:defRPr/>
              </a:pPr>
              <a:t>‹nº›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8368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80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4458" y="3906439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65993" y="3906439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183888" y="3906439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4135423" y="3906439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7086958" y="3906439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5314458" y="6858000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8265993" y="6858000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1183888" y="6858000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4135423" y="6858000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7086958" y="6858000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7" name="Rectangle 4"/>
          <p:cNvSpPr>
            <a:spLocks noGrp="1"/>
          </p:cNvSpPr>
          <p:nvPr>
            <p:ph type="sldNum" sz="quarter" idx="21"/>
          </p:nvPr>
        </p:nvSpPr>
        <p:spPr>
          <a:xfrm>
            <a:off x="22777176" y="12712104"/>
            <a:ext cx="895350" cy="482600"/>
          </a:xfrm>
        </p:spPr>
        <p:txBody>
          <a:bodyPr/>
          <a:lstStyle>
            <a:lvl1pPr>
              <a:defRPr b="0" i="0">
                <a:solidFill>
                  <a:srgbClr val="383C47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defRPr/>
            </a:pPr>
            <a:fld id="{029EB264-65DE-DD49-A8CC-41DBB245A5C0}" type="slidenum">
              <a:rPr lang="x-none" altLang="x-none" smtClean="0"/>
              <a:pPr>
                <a:defRPr/>
              </a:pPr>
              <a:t>‹nº›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189502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4458" y="3906439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65993" y="3906439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183888" y="3906439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4135423" y="3906439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7086958" y="3906439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5314458" y="6858000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8265993" y="6858000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1183888" y="6858000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4135423" y="6858000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7086958" y="6858000"/>
            <a:ext cx="2447925" cy="2447925"/>
          </a:xfrm>
          <a:solidFill>
            <a:srgbClr val="565B6E"/>
          </a:solidFill>
        </p:spPr>
        <p:txBody>
          <a:bodyPr/>
          <a:lstStyle/>
          <a:p>
            <a:pPr lvl="0"/>
            <a:endParaRPr lang="en-US" noProof="0" dirty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5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0">
              <a:schemeClr val="accent4">
                <a:lumMod val="50000"/>
              </a:schemeClr>
            </a:gs>
            <a:gs pos="100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2120900" y="2278063"/>
            <a:ext cx="20627975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>
                <a:sym typeface="Poppins Medium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2271713" y="4670425"/>
            <a:ext cx="20477162" cy="701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>
                <a:sym typeface="Poppins" charset="0"/>
              </a:rPr>
              <a:t>Click to edit Master text styles</a:t>
            </a:r>
          </a:p>
          <a:p>
            <a:pPr lvl="1"/>
            <a:r>
              <a:rPr lang="x-none" altLang="x-none">
                <a:sym typeface="Poppins" charset="0"/>
              </a:rPr>
              <a:t>Second level</a:t>
            </a:r>
          </a:p>
          <a:p>
            <a:pPr lvl="2"/>
            <a:r>
              <a:rPr lang="x-none" altLang="x-none">
                <a:sym typeface="Poppins" charset="0"/>
              </a:rPr>
              <a:t>Third level</a:t>
            </a:r>
          </a:p>
          <a:p>
            <a:pPr lvl="3"/>
            <a:r>
              <a:rPr lang="x-none" altLang="x-none">
                <a:sym typeface="Poppins" charset="0"/>
              </a:rPr>
              <a:t>Fourth level</a:t>
            </a:r>
          </a:p>
          <a:p>
            <a:pPr lvl="4"/>
            <a:r>
              <a:rPr lang="x-none" altLang="x-none">
                <a:sym typeface="Poppins" charset="0"/>
              </a:rPr>
              <a:t>Fifth level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sldNum" sz="quarter" idx="2"/>
          </p:nvPr>
        </p:nvSpPr>
        <p:spPr bwMode="auto">
          <a:xfrm>
            <a:off x="22748875" y="12640096"/>
            <a:ext cx="8953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ctr" eaLnBrk="1">
              <a:defRPr b="0" i="0">
                <a:solidFill>
                  <a:srgbClr val="383C47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defRPr/>
            </a:pPr>
            <a:fld id="{83012394-0000-AC47-9758-C9AABE0F376A}" type="slidenum">
              <a:rPr lang="x-none" altLang="x-none" smtClean="0"/>
              <a:pPr>
                <a:defRPr/>
              </a:pPr>
              <a:t>‹nº›</a:t>
            </a:fld>
            <a:endParaRPr lang="x-none" altLang="x-non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4" r:id="rId2"/>
    <p:sldLayoutId id="2147483825" r:id="rId3"/>
    <p:sldLayoutId id="2147483826" r:id="rId4"/>
  </p:sldLayoutIdLst>
  <p:hf hdr="0" ftr="0" dt="0"/>
  <p:txStyles>
    <p:titleStyle>
      <a:lvl1pPr algn="l" defTabSz="825500" rtl="0" eaLnBrk="0" fontAlgn="base" hangingPunct="0">
        <a:spcBef>
          <a:spcPct val="0"/>
        </a:spcBef>
        <a:spcAft>
          <a:spcPct val="0"/>
        </a:spcAft>
        <a:defRPr sz="8800" b="0" i="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  <a:sym typeface="Poppins Medium" charset="0"/>
        </a:defRPr>
      </a:lvl1pPr>
      <a:lvl2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2pPr>
      <a:lvl3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3pPr>
      <a:lvl4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4pPr>
      <a:lvl5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5pPr>
      <a:lvl6pPr marL="4572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6pPr>
      <a:lvl7pPr marL="9144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7pPr>
      <a:lvl8pPr marL="13716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8pPr>
      <a:lvl9pPr marL="18288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9pPr>
    </p:titleStyle>
    <p:bodyStyle>
      <a:lvl1pPr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Open Sans" charset="0"/>
          <a:ea typeface="Open Sans" charset="0"/>
          <a:cs typeface="Open Sans" charset="0"/>
          <a:sym typeface="Poppins" charset="0"/>
        </a:defRPr>
      </a:lvl1pPr>
      <a:lvl2pPr indent="2286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Open Sans" charset="0"/>
          <a:ea typeface="Open Sans" charset="0"/>
          <a:cs typeface="Open Sans" charset="0"/>
          <a:sym typeface="Poppins" charset="0"/>
        </a:defRPr>
      </a:lvl2pPr>
      <a:lvl3pPr indent="4572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Open Sans" charset="0"/>
          <a:ea typeface="Open Sans" charset="0"/>
          <a:cs typeface="Open Sans" charset="0"/>
          <a:sym typeface="Poppins" charset="0"/>
        </a:defRPr>
      </a:lvl3pPr>
      <a:lvl4pPr indent="6858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Open Sans" charset="0"/>
          <a:ea typeface="Open Sans" charset="0"/>
          <a:cs typeface="Open Sans" charset="0"/>
          <a:sym typeface="Poppins" charset="0"/>
        </a:defRPr>
      </a:lvl4pPr>
      <a:lvl5pPr indent="914400" algn="l" defTabSz="8255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Open Sans" charset="0"/>
          <a:ea typeface="Open Sans" charset="0"/>
          <a:cs typeface="Open Sans" charset="0"/>
          <a:sym typeface="Poppi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ithub.com/unic-cas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eee-cas.org/universalization-ic-design-cass-unic-cass" TargetMode="External"/><Relationship Id="rId5" Type="http://schemas.openxmlformats.org/officeDocument/2006/relationships/hyperlink" Target="https://ml.ieee-cas.org/" TargetMode="External"/><Relationship Id="rId4" Type="http://schemas.openxmlformats.org/officeDocument/2006/relationships/hyperlink" Target="https://unic-cass.slack.co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D65A8199-7CFE-45C4-BB7D-3E29DC3F20B5}"/>
              </a:ext>
            </a:extLst>
          </p:cNvPr>
          <p:cNvSpPr/>
          <p:nvPr/>
        </p:nvSpPr>
        <p:spPr bwMode="auto">
          <a:xfrm>
            <a:off x="1200" y="0"/>
            <a:ext cx="24382800" cy="13716000"/>
          </a:xfrm>
          <a:prstGeom prst="rect">
            <a:avLst/>
          </a:prstGeom>
          <a:gradFill>
            <a:gsLst>
              <a:gs pos="0">
                <a:schemeClr val="bg1">
                  <a:alpha val="29000"/>
                </a:scheme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54E006-2455-406E-BB1F-F3D3974BF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808" y="10520542"/>
            <a:ext cx="2448272" cy="26563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5534859-76A0-4CCF-B13E-6CDDD17F1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2301" y="11323111"/>
            <a:ext cx="5418621" cy="1584948"/>
          </a:xfrm>
          <a:prstGeom prst="rect">
            <a:avLst/>
          </a:prstGeom>
        </p:spPr>
      </p:pic>
      <p:sp>
        <p:nvSpPr>
          <p:cNvPr id="9" name="Text Box 3">
            <a:extLst>
              <a:ext uri="{FF2B5EF4-FFF2-40B4-BE49-F238E27FC236}">
                <a16:creationId xmlns="" xmlns:a16="http://schemas.microsoft.com/office/drawing/2014/main" id="{0CE143F2-484D-444D-8432-D3D58B97B4CF}"/>
              </a:ext>
            </a:extLst>
          </p:cNvPr>
          <p:cNvSpPr txBox="1">
            <a:spLocks/>
          </p:cNvSpPr>
          <p:nvPr/>
        </p:nvSpPr>
        <p:spPr bwMode="auto">
          <a:xfrm>
            <a:off x="1588804" y="2897561"/>
            <a:ext cx="20252268" cy="9162256"/>
          </a:xfrm>
          <a:prstGeom prst="rect">
            <a:avLst/>
          </a:prstGeom>
          <a:noFill/>
          <a:ln>
            <a:noFill/>
          </a:ln>
          <a:effectLst>
            <a:outerShdw blurRad="139700" dist="38099" dir="2700000" algn="ctr" rotWithShape="0">
              <a:schemeClr val="bg1">
                <a:alpha val="36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7200" b="1" dirty="0">
                <a:solidFill>
                  <a:schemeClr val="tx2"/>
                </a:solidFill>
              </a:rPr>
              <a:t>Universalization in IC Design by CASS (UNIC-CASS) </a:t>
            </a:r>
            <a:endParaRPr lang="en-US" sz="7200" b="1" dirty="0" smtClean="0">
              <a:solidFill>
                <a:schemeClr val="tx2"/>
              </a:solidFill>
            </a:endParaRPr>
          </a:p>
          <a:p>
            <a:r>
              <a:rPr lang="en-US" sz="7200" b="1" dirty="0" smtClean="0">
                <a:solidFill>
                  <a:schemeClr val="tx2"/>
                </a:solidFill>
              </a:rPr>
              <a:t>Meet-up  #9   </a:t>
            </a:r>
            <a:r>
              <a:rPr lang="en-US" sz="5400" b="1" dirty="0" smtClean="0">
                <a:solidFill>
                  <a:schemeClr val="tx2"/>
                </a:solidFill>
              </a:rPr>
              <a:t>( Oct  18th, 2023 )</a:t>
            </a:r>
            <a:endParaRPr lang="en-US" sz="7200" b="1" dirty="0">
              <a:solidFill>
                <a:schemeClr val="tx2"/>
              </a:solidFill>
            </a:endParaRPr>
          </a:p>
          <a:p>
            <a:pPr algn="ctr"/>
            <a:endParaRPr lang="en-US" sz="7200" b="1" dirty="0">
              <a:solidFill>
                <a:schemeClr val="tx2"/>
              </a:solidFill>
            </a:endParaRPr>
          </a:p>
          <a:p>
            <a:r>
              <a:rPr lang="en-US" sz="6600" b="1" dirty="0" smtClean="0">
                <a:solidFill>
                  <a:schemeClr val="tx2"/>
                </a:solidFill>
              </a:rPr>
              <a:t>Welcome to : 		Students </a:t>
            </a:r>
          </a:p>
          <a:p>
            <a:r>
              <a:rPr lang="en-US" sz="6600" b="1" dirty="0">
                <a:solidFill>
                  <a:schemeClr val="tx2"/>
                </a:solidFill>
              </a:rPr>
              <a:t>		</a:t>
            </a:r>
            <a:r>
              <a:rPr lang="en-US" sz="6600" b="1" dirty="0" smtClean="0">
                <a:solidFill>
                  <a:schemeClr val="tx2"/>
                </a:solidFill>
              </a:rPr>
              <a:t>						Mentors</a:t>
            </a:r>
          </a:p>
          <a:p>
            <a:r>
              <a:rPr lang="en-US" sz="6600" b="1" dirty="0">
                <a:solidFill>
                  <a:schemeClr val="tx2"/>
                </a:solidFill>
              </a:rPr>
              <a:t> </a:t>
            </a:r>
            <a:r>
              <a:rPr lang="en-US" sz="6600" b="1" dirty="0" smtClean="0">
                <a:solidFill>
                  <a:schemeClr val="tx2"/>
                </a:solidFill>
              </a:rPr>
              <a:t>    							CASS Volunteers	 								       					IC Professionals </a:t>
            </a:r>
          </a:p>
          <a:p>
            <a:pPr algn="ctr"/>
            <a:r>
              <a:rPr lang="en-US" sz="6600" b="1" dirty="0" smtClean="0">
                <a:solidFill>
                  <a:schemeClr val="tx2"/>
                </a:solidFill>
              </a:rPr>
              <a:t>						</a:t>
            </a:r>
          </a:p>
          <a:p>
            <a:pPr algn="ctr"/>
            <a:r>
              <a:rPr lang="en-US" sz="6600" b="1" dirty="0" smtClean="0">
                <a:solidFill>
                  <a:schemeClr val="tx2"/>
                </a:solidFill>
              </a:rPr>
              <a:t>						</a:t>
            </a:r>
            <a:endParaRPr lang="en-US" sz="7200" b="1" dirty="0">
              <a:solidFill>
                <a:schemeClr val="tx2"/>
              </a:solidFill>
            </a:endParaRPr>
          </a:p>
          <a:p>
            <a:endParaRPr lang="en-US" altLang="x-none" sz="6000" b="1" spc="300" dirty="0">
              <a:solidFill>
                <a:schemeClr val="tx2"/>
              </a:solidFill>
              <a:latin typeface="Arial Nova Light" panose="020B06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Poppins Medium" charset="0"/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="" xmlns:a16="http://schemas.microsoft.com/office/drawing/2014/main" id="{492ECCFA-0D8E-4505-B591-CE7B93B513D6}"/>
              </a:ext>
            </a:extLst>
          </p:cNvPr>
          <p:cNvSpPr txBox="1"/>
          <p:nvPr/>
        </p:nvSpPr>
        <p:spPr>
          <a:xfrm>
            <a:off x="4911415" y="11848730"/>
            <a:ext cx="115932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  18</a:t>
            </a:r>
            <a:r>
              <a:rPr lang="en-US" sz="4000" baseline="30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2023</a:t>
            </a:r>
            <a:r>
              <a:rPr lang="en-US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09:00am </a:t>
            </a:r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EDT (UTC-4)</a:t>
            </a:r>
            <a:endParaRPr lang="en-US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Moderators: Sergio </a:t>
            </a:r>
            <a:r>
              <a:rPr lang="en-US" sz="400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Bampi</a:t>
            </a:r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Jorge Marin</a:t>
            </a:r>
            <a:endParaRPr lang="en-US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94;p14">
            <a:extLst>
              <a:ext uri="{FF2B5EF4-FFF2-40B4-BE49-F238E27FC236}">
                <a16:creationId xmlns="" xmlns:a16="http://schemas.microsoft.com/office/drawing/2014/main" id="{DB107735-E868-47A1-B85A-956C9C8E3125}"/>
              </a:ext>
            </a:extLst>
          </p:cNvPr>
          <p:cNvSpPr txBox="1">
            <a:spLocks/>
          </p:cNvSpPr>
          <p:nvPr/>
        </p:nvSpPr>
        <p:spPr>
          <a:xfrm>
            <a:off x="4919192" y="913384"/>
            <a:ext cx="13105456" cy="948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>
            <a:lvl1pPr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8800" b="0" i="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  <a:sym typeface="Poppins Medium" charset="0"/>
              </a:defRPr>
            </a:lvl1pPr>
            <a:lvl2pPr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272D30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defRPr>
            </a:lvl2pPr>
            <a:lvl3pPr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272D30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defRPr>
            </a:lvl3pPr>
            <a:lvl4pPr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272D30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defRPr>
            </a:lvl4pPr>
            <a:lvl5pPr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272D30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defRPr>
            </a:lvl5pPr>
            <a:lvl6pPr marL="457200" algn="l" defTabSz="825500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0">
                <a:solidFill>
                  <a:srgbClr val="272D30"/>
                </a:solidFill>
                <a:latin typeface="Poppins Medium" charset="0"/>
                <a:ea typeface="Poppins Medium" charset="0"/>
                <a:cs typeface="Poppins Medium" charset="0"/>
                <a:sym typeface="Poppins Medium" charset="0"/>
              </a:defRPr>
            </a:lvl6pPr>
            <a:lvl7pPr marL="914400" algn="l" defTabSz="825500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0">
                <a:solidFill>
                  <a:srgbClr val="272D30"/>
                </a:solidFill>
                <a:latin typeface="Poppins Medium" charset="0"/>
                <a:ea typeface="Poppins Medium" charset="0"/>
                <a:cs typeface="Poppins Medium" charset="0"/>
                <a:sym typeface="Poppins Medium" charset="0"/>
              </a:defRPr>
            </a:lvl7pPr>
            <a:lvl8pPr marL="1371600" algn="l" defTabSz="825500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0">
                <a:solidFill>
                  <a:srgbClr val="272D30"/>
                </a:solidFill>
                <a:latin typeface="Poppins Medium" charset="0"/>
                <a:ea typeface="Poppins Medium" charset="0"/>
                <a:cs typeface="Poppins Medium" charset="0"/>
                <a:sym typeface="Poppins Medium" charset="0"/>
              </a:defRPr>
            </a:lvl8pPr>
            <a:lvl9pPr marL="1828800" algn="l" defTabSz="825500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0">
                <a:solidFill>
                  <a:srgbClr val="272D30"/>
                </a:solidFill>
                <a:latin typeface="Poppins Medium" charset="0"/>
                <a:ea typeface="Poppins Medium" charset="0"/>
                <a:cs typeface="Poppins Medium" charset="0"/>
                <a:sym typeface="Poppins Medium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dirty="0" smtClean="0"/>
              <a:t>UNIC-CASS  Design-to-</a:t>
            </a:r>
            <a:r>
              <a:rPr lang="en-US" sz="6000" dirty="0" err="1" smtClean="0"/>
              <a:t>Tapeout</a:t>
            </a:r>
            <a:r>
              <a:rPr lang="en-US" sz="6000" dirty="0" smtClean="0"/>
              <a:t> Mentoring</a:t>
            </a:r>
            <a:endParaRPr lang="en-US" sz="6000" dirty="0"/>
          </a:p>
        </p:txBody>
      </p:sp>
      <p:cxnSp>
        <p:nvCxnSpPr>
          <p:cNvPr id="13" name="Straight Connector 5">
            <a:extLst>
              <a:ext uri="{FF2B5EF4-FFF2-40B4-BE49-F238E27FC236}">
                <a16:creationId xmlns="" xmlns:a16="http://schemas.microsoft.com/office/drawing/2014/main" id="{C4AAB0AB-CE4F-4FD8-98A8-1A78F246506C}"/>
              </a:ext>
            </a:extLst>
          </p:cNvPr>
          <p:cNvCxnSpPr>
            <a:cxnSpLocks/>
          </p:cNvCxnSpPr>
          <p:nvPr/>
        </p:nvCxnSpPr>
        <p:spPr>
          <a:xfrm>
            <a:off x="5567264" y="737320"/>
            <a:ext cx="1202533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">
            <a:extLst>
              <a:ext uri="{FF2B5EF4-FFF2-40B4-BE49-F238E27FC236}">
                <a16:creationId xmlns="" xmlns:a16="http://schemas.microsoft.com/office/drawing/2014/main" id="{9208A452-8416-45B8-B04E-337B0E6740EF}"/>
              </a:ext>
            </a:extLst>
          </p:cNvPr>
          <p:cNvCxnSpPr>
            <a:cxnSpLocks/>
          </p:cNvCxnSpPr>
          <p:nvPr/>
        </p:nvCxnSpPr>
        <p:spPr>
          <a:xfrm>
            <a:off x="5639272" y="1889448"/>
            <a:ext cx="1180931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49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="" xmlns:a16="http://schemas.microsoft.com/office/drawing/2014/main" id="{166D69AC-72F5-CCF8-46A1-A8F197EB6790}"/>
              </a:ext>
            </a:extLst>
          </p:cNvPr>
          <p:cNvSpPr/>
          <p:nvPr/>
        </p:nvSpPr>
        <p:spPr bwMode="auto">
          <a:xfrm>
            <a:off x="1523" y="-25102"/>
            <a:ext cx="24382800" cy="13716000"/>
          </a:xfrm>
          <a:prstGeom prst="rect">
            <a:avLst/>
          </a:prstGeom>
          <a:gradFill>
            <a:gsLst>
              <a:gs pos="0">
                <a:schemeClr val="bg1">
                  <a:alpha val="29000"/>
                </a:scheme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14A21120-A7F0-4FB7-A415-A9B45ABB18AB}"/>
              </a:ext>
            </a:extLst>
          </p:cNvPr>
          <p:cNvSpPr txBox="1">
            <a:spLocks/>
          </p:cNvSpPr>
          <p:nvPr/>
        </p:nvSpPr>
        <p:spPr bwMode="auto">
          <a:xfrm>
            <a:off x="958752" y="935534"/>
            <a:ext cx="21386376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l" defTabSz="8255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800" b="0" i="0" kern="1200">
                <a:solidFill>
                  <a:srgbClr val="FFFFFF"/>
                </a:solidFill>
                <a:latin typeface="Open Sans Light" charset="0"/>
                <a:ea typeface="Open Sans Light" charset="0"/>
                <a:cs typeface="Open Sans Light" charset="0"/>
                <a:sym typeface="Poppins Medium" charset="0"/>
              </a:defRPr>
            </a:lvl1pPr>
            <a:lvl2pPr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272D30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defRPr>
            </a:lvl2pPr>
            <a:lvl3pPr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272D30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defRPr>
            </a:lvl3pPr>
            <a:lvl4pPr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272D30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defRPr>
            </a:lvl4pPr>
            <a:lvl5pPr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272D30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defRPr>
            </a:lvl5pPr>
            <a:lvl6pPr marL="457200" algn="l" defTabSz="825500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0">
                <a:solidFill>
                  <a:srgbClr val="272D30"/>
                </a:solidFill>
                <a:latin typeface="Poppins Medium" charset="0"/>
                <a:ea typeface="Poppins Medium" charset="0"/>
                <a:cs typeface="Poppins Medium" charset="0"/>
                <a:sym typeface="Poppins Medium" charset="0"/>
              </a:defRPr>
            </a:lvl6pPr>
            <a:lvl7pPr marL="914400" algn="l" defTabSz="825500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0">
                <a:solidFill>
                  <a:srgbClr val="272D30"/>
                </a:solidFill>
                <a:latin typeface="Poppins Medium" charset="0"/>
                <a:ea typeface="Poppins Medium" charset="0"/>
                <a:cs typeface="Poppins Medium" charset="0"/>
                <a:sym typeface="Poppins Medium" charset="0"/>
              </a:defRPr>
            </a:lvl7pPr>
            <a:lvl8pPr marL="1371600" algn="l" defTabSz="825500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0">
                <a:solidFill>
                  <a:srgbClr val="272D30"/>
                </a:solidFill>
                <a:latin typeface="Poppins Medium" charset="0"/>
                <a:ea typeface="Poppins Medium" charset="0"/>
                <a:cs typeface="Poppins Medium" charset="0"/>
                <a:sym typeface="Poppins Medium" charset="0"/>
              </a:defRPr>
            </a:lvl8pPr>
            <a:lvl9pPr marL="1828800" algn="l" defTabSz="825500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0">
                <a:solidFill>
                  <a:srgbClr val="272D30"/>
                </a:solidFill>
                <a:latin typeface="Poppins Medium" charset="0"/>
                <a:ea typeface="Poppins Medium" charset="0"/>
                <a:cs typeface="Poppins Medium" charset="0"/>
                <a:sym typeface="Poppins Medium" charset="0"/>
              </a:defRPr>
            </a:lvl9pPr>
          </a:lstStyle>
          <a:p>
            <a:r>
              <a:rPr lang="en-US" sz="8800" b="1" dirty="0">
                <a:solidFill>
                  <a:schemeClr val="tx2"/>
                </a:solidFill>
                <a:latin typeface="+mn-lt"/>
              </a:rPr>
              <a:t>Design-to-</a:t>
            </a:r>
            <a:r>
              <a:rPr lang="en-US" sz="8800" b="1" dirty="0" err="1">
                <a:solidFill>
                  <a:schemeClr val="tx2"/>
                </a:solidFill>
                <a:latin typeface="+mn-lt"/>
              </a:rPr>
              <a:t>Tapeout</a:t>
            </a:r>
            <a:r>
              <a:rPr lang="en-US" sz="8800" b="1" dirty="0">
                <a:solidFill>
                  <a:schemeClr val="tx2"/>
                </a:solidFill>
                <a:latin typeface="+mn-lt"/>
              </a:rPr>
              <a:t> activities schedule I</a:t>
            </a:r>
            <a:endParaRPr lang="en-US" b="1" dirty="0">
              <a:latin typeface="+mn-lt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5EF0A263-2440-2CC8-D242-2F92B60193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417805"/>
              </p:ext>
            </p:extLst>
          </p:nvPr>
        </p:nvGraphicFramePr>
        <p:xfrm>
          <a:off x="958752" y="2393504"/>
          <a:ext cx="22250473" cy="10839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4125">
                  <a:extLst>
                    <a:ext uri="{9D8B030D-6E8A-4147-A177-3AD203B41FA5}">
                      <a16:colId xmlns="" xmlns:a16="http://schemas.microsoft.com/office/drawing/2014/main" val="1157721537"/>
                    </a:ext>
                  </a:extLst>
                </a:gridCol>
                <a:gridCol w="2160739">
                  <a:extLst>
                    <a:ext uri="{9D8B030D-6E8A-4147-A177-3AD203B41FA5}">
                      <a16:colId xmlns="" xmlns:a16="http://schemas.microsoft.com/office/drawing/2014/main" val="3839219605"/>
                    </a:ext>
                  </a:extLst>
                </a:gridCol>
                <a:gridCol w="7536865">
                  <a:extLst>
                    <a:ext uri="{9D8B030D-6E8A-4147-A177-3AD203B41FA5}">
                      <a16:colId xmlns="" xmlns:a16="http://schemas.microsoft.com/office/drawing/2014/main" val="2547556367"/>
                    </a:ext>
                  </a:extLst>
                </a:gridCol>
                <a:gridCol w="4424372">
                  <a:extLst>
                    <a:ext uri="{9D8B030D-6E8A-4147-A177-3AD203B41FA5}">
                      <a16:colId xmlns="" xmlns:a16="http://schemas.microsoft.com/office/drawing/2014/main" val="293296006"/>
                    </a:ext>
                  </a:extLst>
                </a:gridCol>
                <a:gridCol w="4424372">
                  <a:extLst>
                    <a:ext uri="{9D8B030D-6E8A-4147-A177-3AD203B41FA5}">
                      <a16:colId xmlns="" xmlns:a16="http://schemas.microsoft.com/office/drawing/2014/main" val="1891562245"/>
                    </a:ext>
                  </a:extLst>
                </a:gridCol>
              </a:tblGrid>
              <a:tr h="1961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b="1" dirty="0">
                          <a:effectLst/>
                        </a:rPr>
                        <a:t>Activities</a:t>
                      </a:r>
                      <a:endParaRPr lang="en-GB" sz="3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b="1">
                          <a:effectLst/>
                        </a:rPr>
                        <a:t>Date/</a:t>
                      </a:r>
                      <a:endParaRPr lang="en-GB" sz="3600" b="1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b="1">
                          <a:effectLst/>
                        </a:rPr>
                        <a:t>Deadline</a:t>
                      </a:r>
                      <a:endParaRPr lang="en-GB" sz="36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b="1" dirty="0">
                          <a:effectLst/>
                        </a:rPr>
                        <a:t>Purpose</a:t>
                      </a:r>
                      <a:endParaRPr lang="en-GB" sz="3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b="1" dirty="0">
                          <a:effectLst/>
                        </a:rPr>
                        <a:t>Your Deliverables (provide info/links on your GitHub)</a:t>
                      </a:r>
                      <a:endParaRPr lang="en-GB" sz="3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3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513821297"/>
                  </a:ext>
                </a:extLst>
              </a:tr>
              <a:tr h="1613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u="sng" dirty="0" smtClean="0">
                          <a:effectLst/>
                        </a:rPr>
                        <a:t>WW Webinar</a:t>
                      </a:r>
                      <a:endParaRPr lang="en-GB" sz="3600" u="sng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</a:rPr>
                        <a:t>Aug </a:t>
                      </a:r>
                      <a:r>
                        <a:rPr lang="en-GB" sz="2800" dirty="0" smtClean="0">
                          <a:effectLst/>
                        </a:rPr>
                        <a:t>17, 2023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 smtClean="0">
                          <a:effectLst/>
                        </a:rPr>
                        <a:t>UNIC-CASS</a:t>
                      </a:r>
                      <a:r>
                        <a:rPr lang="en-GB" sz="2800" baseline="0" dirty="0" smtClean="0">
                          <a:effectLst/>
                        </a:rPr>
                        <a:t> </a:t>
                      </a:r>
                      <a:r>
                        <a:rPr lang="en-GB" sz="2800" dirty="0" smtClean="0">
                          <a:effectLst/>
                        </a:rPr>
                        <a:t>Introduction</a:t>
                      </a:r>
                      <a:r>
                        <a:rPr lang="en-GB" sz="2800" baseline="0" dirty="0" smtClean="0">
                          <a:effectLst/>
                        </a:rPr>
                        <a:t> &amp;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baseline="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WW Webinar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1771898906"/>
                  </a:ext>
                </a:extLst>
              </a:tr>
              <a:tr h="3699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u="sng" dirty="0">
                          <a:effectLst/>
                        </a:rPr>
                        <a:t>Weekly meet-ups</a:t>
                      </a:r>
                      <a:endParaRPr lang="en-GB" sz="3600" u="sng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</a:rPr>
                        <a:t>Aug 23, Aug 30, </a:t>
                      </a:r>
                      <a:endParaRPr lang="en-GB" sz="3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</a:rPr>
                        <a:t>Sep 6, Sep 13, Sep 20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</a:rPr>
                        <a:t>Mentoring and Design groups to  present progress.</a:t>
                      </a:r>
                      <a:endParaRPr lang="en-GB" sz="3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</a:rPr>
                        <a:t>Invite short presentations on topics such as Caravel/Caravan, best practices, pitfalls to avoid.</a:t>
                      </a:r>
                      <a:endParaRPr lang="en-GB" sz="3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</a:rPr>
                        <a:t>Invited talks. </a:t>
                      </a:r>
                      <a:r>
                        <a:rPr lang="en-GB" sz="2800" dirty="0" smtClean="0">
                          <a:effectLst/>
                        </a:rPr>
                        <a:t> </a:t>
                      </a:r>
                      <a:r>
                        <a:rPr lang="en-GB" sz="2800" dirty="0" err="1">
                          <a:effectLst/>
                        </a:rPr>
                        <a:t>eFabless</a:t>
                      </a:r>
                      <a:r>
                        <a:rPr lang="en-GB" sz="2800" dirty="0">
                          <a:effectLst/>
                        </a:rPr>
                        <a:t>, Digital Flow, Analog Flow , Pitfalls on Schematics, Pitfalls on custom-layout.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</a:rPr>
                        <a:t> 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r>
                        <a:rPr lang="en-US" sz="2800" dirty="0" smtClean="0">
                          <a:effectLst/>
                        </a:rPr>
                        <a:t>Kick-off with the selected Design Teams.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4262555051"/>
                  </a:ext>
                </a:extLst>
              </a:tr>
              <a:tr h="1613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u="sng" dirty="0">
                          <a:effectLst/>
                        </a:rPr>
                        <a:t>1st Design submission [Mock </a:t>
                      </a:r>
                      <a:r>
                        <a:rPr lang="en-GB" sz="2800" u="sng" dirty="0" err="1">
                          <a:effectLst/>
                        </a:rPr>
                        <a:t>tapeout</a:t>
                      </a:r>
                      <a:r>
                        <a:rPr lang="en-GB" sz="2800" u="sng" dirty="0">
                          <a:effectLst/>
                        </a:rPr>
                        <a:t>]</a:t>
                      </a:r>
                      <a:endParaRPr lang="en-GB" sz="3600" u="sng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</a:rPr>
                        <a:t>Sept 22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</a:rPr>
                        <a:t> 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 smtClean="0">
                          <a:effectLst/>
                        </a:rPr>
                        <a:t>Disclosed on Sept 13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</a:rPr>
                        <a:t>1. Merge designs</a:t>
                      </a:r>
                      <a:endParaRPr lang="en-GB" sz="3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</a:rPr>
                        <a:t>2. Run local pre-checks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2726177722"/>
                  </a:ext>
                </a:extLst>
              </a:tr>
              <a:tr h="1265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u="sng" dirty="0">
                          <a:effectLst/>
                        </a:rPr>
                        <a:t>1</a:t>
                      </a:r>
                      <a:r>
                        <a:rPr lang="en-GB" sz="2800" u="sng" baseline="30000" dirty="0">
                          <a:effectLst/>
                        </a:rPr>
                        <a:t>st</a:t>
                      </a:r>
                      <a:r>
                        <a:rPr lang="en-GB" sz="2800" u="sng" dirty="0">
                          <a:effectLst/>
                        </a:rPr>
                        <a:t> Design Review &amp; Feedback</a:t>
                      </a:r>
                      <a:endParaRPr lang="en-GB" sz="3600" u="sng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</a:rPr>
                        <a:t>Sept 29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 smtClean="0">
                          <a:effectLst/>
                        </a:rPr>
                        <a:t>Done with STUDENTS and their respective</a:t>
                      </a:r>
                      <a:r>
                        <a:rPr lang="en-GB" sz="2800" baseline="0" dirty="0" smtClean="0">
                          <a:effectLst/>
                        </a:rPr>
                        <a:t> LOCAL MENTOR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</a:rPr>
                        <a:t> 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</a:rPr>
                        <a:t>Feedback on the “merge-run pre-check</a:t>
                      </a:r>
                      <a:r>
                        <a:rPr lang="en-GB" sz="2800" dirty="0" smtClean="0">
                          <a:effectLst/>
                        </a:rPr>
                        <a:t>”, Design Progress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2620892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65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="" xmlns:a16="http://schemas.microsoft.com/office/drawing/2014/main" id="{166D69AC-72F5-CCF8-46A1-A8F197EB6790}"/>
              </a:ext>
            </a:extLst>
          </p:cNvPr>
          <p:cNvSpPr/>
          <p:nvPr/>
        </p:nvSpPr>
        <p:spPr bwMode="auto">
          <a:xfrm>
            <a:off x="1523" y="-25102"/>
            <a:ext cx="24382800" cy="13716000"/>
          </a:xfrm>
          <a:prstGeom prst="rect">
            <a:avLst/>
          </a:prstGeom>
          <a:gradFill>
            <a:gsLst>
              <a:gs pos="0">
                <a:schemeClr val="bg1">
                  <a:alpha val="29000"/>
                </a:scheme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14A21120-A7F0-4FB7-A415-A9B45ABB18AB}"/>
              </a:ext>
            </a:extLst>
          </p:cNvPr>
          <p:cNvSpPr txBox="1">
            <a:spLocks/>
          </p:cNvSpPr>
          <p:nvPr/>
        </p:nvSpPr>
        <p:spPr bwMode="auto">
          <a:xfrm>
            <a:off x="958752" y="935534"/>
            <a:ext cx="21386376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algn="l" defTabSz="8255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800" b="0" i="0" kern="1200">
                <a:solidFill>
                  <a:srgbClr val="FFFFFF"/>
                </a:solidFill>
                <a:latin typeface="Open Sans Light" charset="0"/>
                <a:ea typeface="Open Sans Light" charset="0"/>
                <a:cs typeface="Open Sans Light" charset="0"/>
                <a:sym typeface="Poppins Medium" charset="0"/>
              </a:defRPr>
            </a:lvl1pPr>
            <a:lvl2pPr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272D30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defRPr>
            </a:lvl2pPr>
            <a:lvl3pPr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272D30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defRPr>
            </a:lvl3pPr>
            <a:lvl4pPr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272D30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defRPr>
            </a:lvl4pPr>
            <a:lvl5pPr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10000" b="1">
                <a:solidFill>
                  <a:srgbClr val="272D30"/>
                </a:solidFill>
                <a:latin typeface="Open Sans Semibold" charset="0"/>
                <a:ea typeface="Open Sans Semibold" charset="0"/>
                <a:cs typeface="Open Sans Semibold" charset="0"/>
                <a:sym typeface="Poppins Medium" charset="0"/>
              </a:defRPr>
            </a:lvl5pPr>
            <a:lvl6pPr marL="457200" algn="l" defTabSz="825500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0">
                <a:solidFill>
                  <a:srgbClr val="272D30"/>
                </a:solidFill>
                <a:latin typeface="Poppins Medium" charset="0"/>
                <a:ea typeface="Poppins Medium" charset="0"/>
                <a:cs typeface="Poppins Medium" charset="0"/>
                <a:sym typeface="Poppins Medium" charset="0"/>
              </a:defRPr>
            </a:lvl6pPr>
            <a:lvl7pPr marL="914400" algn="l" defTabSz="825500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0">
                <a:solidFill>
                  <a:srgbClr val="272D30"/>
                </a:solidFill>
                <a:latin typeface="Poppins Medium" charset="0"/>
                <a:ea typeface="Poppins Medium" charset="0"/>
                <a:cs typeface="Poppins Medium" charset="0"/>
                <a:sym typeface="Poppins Medium" charset="0"/>
              </a:defRPr>
            </a:lvl7pPr>
            <a:lvl8pPr marL="1371600" algn="l" defTabSz="825500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0">
                <a:solidFill>
                  <a:srgbClr val="272D30"/>
                </a:solidFill>
                <a:latin typeface="Poppins Medium" charset="0"/>
                <a:ea typeface="Poppins Medium" charset="0"/>
                <a:cs typeface="Poppins Medium" charset="0"/>
                <a:sym typeface="Poppins Medium" charset="0"/>
              </a:defRPr>
            </a:lvl8pPr>
            <a:lvl9pPr marL="1828800" algn="l" defTabSz="825500" rtl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0">
                <a:solidFill>
                  <a:srgbClr val="272D30"/>
                </a:solidFill>
                <a:latin typeface="Poppins Medium" charset="0"/>
                <a:ea typeface="Poppins Medium" charset="0"/>
                <a:cs typeface="Poppins Medium" charset="0"/>
                <a:sym typeface="Poppins Medium" charset="0"/>
              </a:defRPr>
            </a:lvl9pPr>
          </a:lstStyle>
          <a:p>
            <a:r>
              <a:rPr lang="en-US" sz="8800" b="1" dirty="0">
                <a:solidFill>
                  <a:schemeClr val="tx2"/>
                </a:solidFill>
                <a:latin typeface="+mn-lt"/>
              </a:rPr>
              <a:t>Design-to-</a:t>
            </a:r>
            <a:r>
              <a:rPr lang="en-US" sz="8800" b="1" dirty="0" err="1">
                <a:solidFill>
                  <a:schemeClr val="tx2"/>
                </a:solidFill>
                <a:latin typeface="+mn-lt"/>
              </a:rPr>
              <a:t>Tapeout</a:t>
            </a:r>
            <a:r>
              <a:rPr lang="en-US" sz="8800" b="1" dirty="0">
                <a:solidFill>
                  <a:schemeClr val="tx2"/>
                </a:solidFill>
                <a:latin typeface="+mn-lt"/>
              </a:rPr>
              <a:t> activities schedule II</a:t>
            </a:r>
            <a:endParaRPr lang="en-US" b="1" dirty="0">
              <a:latin typeface="+mn-lt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5EF0A263-2440-2CC8-D242-2F92B6019373}"/>
              </a:ext>
            </a:extLst>
          </p:cNvPr>
          <p:cNvGraphicFramePr>
            <a:graphicFrameLocks noGrp="1"/>
          </p:cNvGraphicFramePr>
          <p:nvPr/>
        </p:nvGraphicFramePr>
        <p:xfrm>
          <a:off x="958752" y="2825552"/>
          <a:ext cx="22250473" cy="105287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4125">
                  <a:extLst>
                    <a:ext uri="{9D8B030D-6E8A-4147-A177-3AD203B41FA5}">
                      <a16:colId xmlns="" xmlns:a16="http://schemas.microsoft.com/office/drawing/2014/main" val="1157721537"/>
                    </a:ext>
                  </a:extLst>
                </a:gridCol>
                <a:gridCol w="2160739">
                  <a:extLst>
                    <a:ext uri="{9D8B030D-6E8A-4147-A177-3AD203B41FA5}">
                      <a16:colId xmlns="" xmlns:a16="http://schemas.microsoft.com/office/drawing/2014/main" val="3839219605"/>
                    </a:ext>
                  </a:extLst>
                </a:gridCol>
                <a:gridCol w="7536865">
                  <a:extLst>
                    <a:ext uri="{9D8B030D-6E8A-4147-A177-3AD203B41FA5}">
                      <a16:colId xmlns="" xmlns:a16="http://schemas.microsoft.com/office/drawing/2014/main" val="2547556367"/>
                    </a:ext>
                  </a:extLst>
                </a:gridCol>
                <a:gridCol w="4424372">
                  <a:extLst>
                    <a:ext uri="{9D8B030D-6E8A-4147-A177-3AD203B41FA5}">
                      <a16:colId xmlns="" xmlns:a16="http://schemas.microsoft.com/office/drawing/2014/main" val="293296006"/>
                    </a:ext>
                  </a:extLst>
                </a:gridCol>
                <a:gridCol w="4424372">
                  <a:extLst>
                    <a:ext uri="{9D8B030D-6E8A-4147-A177-3AD203B41FA5}">
                      <a16:colId xmlns="" xmlns:a16="http://schemas.microsoft.com/office/drawing/2014/main" val="1891562245"/>
                    </a:ext>
                  </a:extLst>
                </a:gridCol>
              </a:tblGrid>
              <a:tr h="1961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b="1" dirty="0">
                          <a:effectLst/>
                        </a:rPr>
                        <a:t>Activities</a:t>
                      </a:r>
                      <a:endParaRPr lang="en-GB" sz="3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b="1" dirty="0">
                          <a:effectLst/>
                        </a:rPr>
                        <a:t>Date/</a:t>
                      </a:r>
                      <a:endParaRPr lang="en-GB" sz="3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b="1" dirty="0">
                          <a:effectLst/>
                        </a:rPr>
                        <a:t>Deadline</a:t>
                      </a:r>
                      <a:endParaRPr lang="en-GB" sz="3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b="1">
                          <a:effectLst/>
                        </a:rPr>
                        <a:t>Purpose</a:t>
                      </a:r>
                      <a:endParaRPr lang="en-GB" sz="36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b="1" dirty="0">
                          <a:effectLst/>
                        </a:rPr>
                        <a:t>Your Deliverables (provide info/links on your GitHub)</a:t>
                      </a:r>
                      <a:endParaRPr lang="en-GB" sz="3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b="1" dirty="0">
                          <a:effectLst/>
                        </a:rPr>
                        <a:t>We will provide/handle</a:t>
                      </a:r>
                      <a:endParaRPr lang="en-GB" sz="3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513821297"/>
                  </a:ext>
                </a:extLst>
              </a:tr>
              <a:tr h="1613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u="sng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Weekly meet-ups </a:t>
                      </a:r>
                      <a:endParaRPr lang="en-GB" sz="3600" u="sng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Oct 4, Oct 11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Guide to final submission and solve teams’ issues.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 check-list of to-dos to the Design Teams.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Evaluate status of potential “drop-outs”.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1771898906"/>
                  </a:ext>
                </a:extLst>
              </a:tr>
              <a:tr h="1175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u="sng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</a:t>
                      </a:r>
                      <a:r>
                        <a:rPr lang="en-GB" sz="2800" u="sng" baseline="30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nd</a:t>
                      </a:r>
                      <a:r>
                        <a:rPr lang="en-GB" sz="2800" u="sng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Design submission</a:t>
                      </a:r>
                      <a:endParaRPr lang="en-GB" sz="3600" u="sng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Oct18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TBD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Check all blocks are LVS, DRC clean.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4262555051"/>
                  </a:ext>
                </a:extLst>
              </a:tr>
              <a:tr h="1613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u="sng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</a:t>
                      </a:r>
                      <a:r>
                        <a:rPr lang="en-GB" sz="2800" u="sng" baseline="30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nd</a:t>
                      </a:r>
                      <a:r>
                        <a:rPr lang="en-GB" sz="2800" u="sng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Design Review &amp; Feedback</a:t>
                      </a:r>
                      <a:endParaRPr lang="en-GB" sz="3600" u="sng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Oct 22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Maybe a 1-week extension for late bugs detected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Delivery by Design teams of their finished blocks in GDSII.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2726177722"/>
                  </a:ext>
                </a:extLst>
              </a:tr>
              <a:tr h="306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u="sng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eFabless</a:t>
                      </a:r>
                      <a:r>
                        <a:rPr lang="en-GB" sz="2800" u="sng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pre-check</a:t>
                      </a:r>
                      <a:endParaRPr lang="en-GB" sz="3600" u="sng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Nov 3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Deliver 2 Caravelle drop-ins to e-Fabless to check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2620892707"/>
                  </a:ext>
                </a:extLst>
              </a:tr>
              <a:tr h="306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u="sng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Tape-out</a:t>
                      </a:r>
                      <a:endParaRPr lang="en-GB" sz="3600" u="sng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Nov 6</a:t>
                      </a:r>
                      <a:endParaRPr lang="en-GB" sz="3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Finish line!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List of “winner teams” included in this </a:t>
                      </a:r>
                      <a:r>
                        <a:rPr lang="en-GB" sz="28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Tapeout</a:t>
                      </a: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.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List of unfinished Designs to candidate for April, 2024 </a:t>
                      </a: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UNIC-CASS Call</a:t>
                      </a:r>
                      <a:endParaRPr lang="en-GB" sz="3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="" xmlns:a16="http://schemas.microsoft.com/office/drawing/2014/main" val="4173462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17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139D65C6-016E-104C-AC67-A1F9B92752A7}"/>
              </a:ext>
            </a:extLst>
          </p:cNvPr>
          <p:cNvSpPr/>
          <p:nvPr/>
        </p:nvSpPr>
        <p:spPr bwMode="auto">
          <a:xfrm>
            <a:off x="1200" y="0"/>
            <a:ext cx="24382800" cy="13716000"/>
          </a:xfrm>
          <a:prstGeom prst="rect">
            <a:avLst/>
          </a:prstGeom>
          <a:gradFill>
            <a:gsLst>
              <a:gs pos="0">
                <a:schemeClr val="bg1">
                  <a:alpha val="29000"/>
                </a:scheme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6DB200A0-D67C-4097-BA62-23BB4BED7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752" y="935534"/>
            <a:ext cx="21962440" cy="2178050"/>
          </a:xfrm>
        </p:spPr>
        <p:txBody>
          <a:bodyPr/>
          <a:lstStyle/>
          <a:p>
            <a:r>
              <a:rPr lang="en-US" sz="8800" b="1" dirty="0">
                <a:solidFill>
                  <a:schemeClr val="tx2"/>
                </a:solidFill>
                <a:latin typeface="+mn-lt"/>
              </a:rPr>
              <a:t>Design-to-</a:t>
            </a:r>
            <a:r>
              <a:rPr lang="en-US" sz="8800" b="1" dirty="0" err="1">
                <a:solidFill>
                  <a:schemeClr val="tx2"/>
                </a:solidFill>
                <a:latin typeface="+mn-lt"/>
              </a:rPr>
              <a:t>Tapeout</a:t>
            </a:r>
            <a:r>
              <a:rPr lang="en-US" sz="88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Arial "/>
                <a:sym typeface="Poppins" charset="0"/>
              </a:rPr>
              <a:t>m</a:t>
            </a:r>
            <a:r>
              <a:rPr kumimoji="0" lang="en-US" sz="8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"/>
                <a:sym typeface="Poppins" charset="0"/>
              </a:rPr>
              <a:t>entoring activities</a:t>
            </a:r>
            <a:endParaRPr lang="en-US" b="1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F83400D-9EA0-457C-AD10-5C8880E4B6DD}"/>
              </a:ext>
            </a:extLst>
          </p:cNvPr>
          <p:cNvSpPr txBox="1"/>
          <p:nvPr/>
        </p:nvSpPr>
        <p:spPr>
          <a:xfrm>
            <a:off x="1102768" y="3083287"/>
            <a:ext cx="22390722" cy="9787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6000" dirty="0" smtClean="0">
                <a:solidFill>
                  <a:schemeClr val="tx1"/>
                </a:solidFill>
                <a:latin typeface="+mn-lt"/>
              </a:rPr>
              <a:t>Oct 11</a:t>
            </a:r>
            <a:r>
              <a:rPr lang="en-GB" altLang="zh-CN" sz="6000" baseline="30000" dirty="0" smtClean="0">
                <a:solidFill>
                  <a:schemeClr val="tx1"/>
                </a:solidFill>
                <a:latin typeface="+mn-lt"/>
              </a:rPr>
              <a:t>th        </a:t>
            </a:r>
            <a:r>
              <a:rPr lang="en-GB" altLang="zh-CN" sz="6000" dirty="0">
                <a:solidFill>
                  <a:schemeClr val="tx1"/>
                </a:solidFill>
              </a:rPr>
              <a:t>:  Session </a:t>
            </a:r>
            <a:r>
              <a:rPr lang="en-GB" altLang="zh-CN" sz="6000" dirty="0" smtClean="0">
                <a:solidFill>
                  <a:schemeClr val="tx1"/>
                </a:solidFill>
              </a:rPr>
              <a:t>#8</a:t>
            </a:r>
            <a:endParaRPr lang="en-GB" altLang="zh-CN" sz="60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GB" altLang="zh-CN" sz="6000" dirty="0" smtClean="0">
                <a:solidFill>
                  <a:schemeClr val="tx1"/>
                </a:solidFill>
                <a:latin typeface="+mn-lt"/>
              </a:rPr>
              <a:t>Oct 18</a:t>
            </a:r>
            <a:r>
              <a:rPr lang="en-GB" altLang="zh-CN" sz="6000" baseline="30000" dirty="0" smtClean="0">
                <a:solidFill>
                  <a:schemeClr val="tx1"/>
                </a:solidFill>
                <a:latin typeface="+mn-lt"/>
              </a:rPr>
              <a:t>th       </a:t>
            </a:r>
            <a:r>
              <a:rPr lang="en-GB" altLang="zh-CN" sz="6000" dirty="0" smtClean="0">
                <a:solidFill>
                  <a:schemeClr val="tx1"/>
                </a:solidFill>
              </a:rPr>
              <a:t>:  </a:t>
            </a:r>
            <a:r>
              <a:rPr lang="en-GB" altLang="zh-CN" sz="6000" dirty="0">
                <a:solidFill>
                  <a:schemeClr val="tx1"/>
                </a:solidFill>
              </a:rPr>
              <a:t>Session </a:t>
            </a:r>
            <a:r>
              <a:rPr lang="en-GB" altLang="zh-CN" sz="6000" dirty="0" smtClean="0">
                <a:solidFill>
                  <a:schemeClr val="tx1"/>
                </a:solidFill>
              </a:rPr>
              <a:t>#9</a:t>
            </a:r>
            <a:endParaRPr lang="en-GB" altLang="zh-CN" sz="60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GB" altLang="zh-CN" sz="6000" dirty="0" smtClean="0">
                <a:solidFill>
                  <a:schemeClr val="tx1"/>
                </a:solidFill>
                <a:latin typeface="+mn-lt"/>
              </a:rPr>
              <a:t>Oct 25</a:t>
            </a:r>
            <a:r>
              <a:rPr lang="en-GB" altLang="zh-CN" sz="6000" baseline="30000" dirty="0" smtClean="0">
                <a:solidFill>
                  <a:schemeClr val="tx1"/>
                </a:solidFill>
                <a:latin typeface="+mn-lt"/>
              </a:rPr>
              <a:t>th</a:t>
            </a:r>
            <a:r>
              <a:rPr lang="en-GB" altLang="zh-CN" sz="6000" dirty="0" smtClean="0">
                <a:solidFill>
                  <a:schemeClr val="tx1"/>
                </a:solidFill>
                <a:latin typeface="+mn-lt"/>
              </a:rPr>
              <a:t>     </a:t>
            </a:r>
            <a:r>
              <a:rPr lang="en-GB" altLang="zh-CN" sz="6000" dirty="0">
                <a:solidFill>
                  <a:schemeClr val="tx1"/>
                </a:solidFill>
              </a:rPr>
              <a:t>:  Session </a:t>
            </a:r>
            <a:r>
              <a:rPr lang="en-GB" altLang="zh-CN" sz="6000" dirty="0" smtClean="0">
                <a:solidFill>
                  <a:schemeClr val="tx1"/>
                </a:solidFill>
              </a:rPr>
              <a:t>#10</a:t>
            </a:r>
          </a:p>
          <a:p>
            <a:pPr>
              <a:lnSpc>
                <a:spcPct val="150000"/>
              </a:lnSpc>
            </a:pPr>
            <a:r>
              <a:rPr lang="en-GB" altLang="zh-CN" sz="6000" dirty="0">
                <a:solidFill>
                  <a:schemeClr val="tx1"/>
                </a:solidFill>
              </a:rPr>
              <a:t>	</a:t>
            </a:r>
            <a:r>
              <a:rPr lang="en-GB" altLang="zh-CN" sz="6000" dirty="0" smtClean="0">
                <a:solidFill>
                  <a:schemeClr val="tx1"/>
                </a:solidFill>
              </a:rPr>
              <a:t>				Deliver GDS-II . DRC, LVS clean for Top-Level IC</a:t>
            </a:r>
          </a:p>
          <a:p>
            <a:pPr>
              <a:lnSpc>
                <a:spcPct val="150000"/>
              </a:lnSpc>
            </a:pPr>
            <a:endParaRPr lang="en-GB" altLang="zh-CN" sz="6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GB" altLang="zh-CN" sz="60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GB" altLang="zh-CN" sz="6000" dirty="0">
                <a:solidFill>
                  <a:schemeClr val="tx1"/>
                </a:solidFill>
                <a:latin typeface="+mn-lt"/>
              </a:rPr>
              <a:t>	</a:t>
            </a:r>
            <a:r>
              <a:rPr lang="en-GB" altLang="zh-CN" sz="6000" dirty="0" smtClean="0">
                <a:solidFill>
                  <a:schemeClr val="tx1"/>
                </a:solidFill>
                <a:latin typeface="+mn-lt"/>
              </a:rPr>
              <a:t>								</a:t>
            </a:r>
            <a:endParaRPr lang="en-GB" altLang="zh-CN" sz="6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590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91000" y="233264"/>
            <a:ext cx="20472920" cy="6480720"/>
          </a:xfrm>
        </p:spPr>
        <p:txBody>
          <a:bodyPr/>
          <a:lstStyle/>
          <a:p>
            <a:r>
              <a:rPr lang="pt-BR" dirty="0" err="1" smtClean="0"/>
              <a:t>Call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action</a:t>
            </a:r>
            <a:r>
              <a:rPr lang="pt-BR" dirty="0" smtClean="0"/>
              <a:t> :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all</a:t>
            </a:r>
            <a:r>
              <a:rPr lang="pt-BR" dirty="0" smtClean="0"/>
              <a:t> DT </a:t>
            </a:r>
            <a:r>
              <a:rPr lang="pt-BR" dirty="0" err="1" smtClean="0"/>
              <a:t>Mentors</a:t>
            </a:r>
            <a:r>
              <a:rPr lang="pt-BR" dirty="0" smtClean="0"/>
              <a:t>: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 A) </a:t>
            </a:r>
            <a:r>
              <a:rPr lang="pt-BR" dirty="0" err="1" smtClean="0"/>
              <a:t>Proceed</a:t>
            </a:r>
            <a:r>
              <a:rPr lang="pt-BR" dirty="0" smtClean="0"/>
              <a:t> Design </a:t>
            </a:r>
            <a:r>
              <a:rPr lang="pt-BR" dirty="0" err="1" smtClean="0"/>
              <a:t>Progress</a:t>
            </a:r>
            <a:r>
              <a:rPr lang="pt-BR" dirty="0" smtClean="0"/>
              <a:t> </a:t>
            </a:r>
            <a:r>
              <a:rPr lang="pt-BR" dirty="0" err="1" smtClean="0"/>
              <a:t>Reviews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</a:t>
            </a:r>
            <a:r>
              <a:rPr lang="pt-BR" dirty="0" err="1" smtClean="0"/>
              <a:t>your</a:t>
            </a:r>
            <a:r>
              <a:rPr lang="pt-BR" dirty="0" smtClean="0"/>
              <a:t>  </a:t>
            </a:r>
            <a:r>
              <a:rPr lang="pt-BR" dirty="0"/>
              <a:t>T</a:t>
            </a:r>
            <a:r>
              <a:rPr lang="pt-BR" dirty="0" smtClean="0"/>
              <a:t>eam - in meeting </a:t>
            </a:r>
            <a:r>
              <a:rPr lang="pt-BR" dirty="0" err="1" smtClean="0"/>
              <a:t>with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Local Mentor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B) DT </a:t>
            </a:r>
            <a:r>
              <a:rPr lang="pt-BR" dirty="0" err="1" smtClean="0"/>
              <a:t>ready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submit</a:t>
            </a:r>
            <a:r>
              <a:rPr lang="pt-BR" dirty="0" smtClean="0"/>
              <a:t> </a:t>
            </a:r>
            <a:r>
              <a:rPr lang="pt-BR" dirty="0" err="1" smtClean="0"/>
              <a:t>by</a:t>
            </a:r>
            <a:r>
              <a:rPr lang="pt-BR" dirty="0" smtClean="0"/>
              <a:t> </a:t>
            </a:r>
            <a:r>
              <a:rPr lang="pt-BR" dirty="0" err="1" smtClean="0"/>
              <a:t>Oct</a:t>
            </a:r>
            <a:r>
              <a:rPr lang="pt-BR" dirty="0" smtClean="0"/>
              <a:t> 25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205F5-B05A-2C4F-8652-025C43E558A2}" type="slidenum">
              <a:rPr lang="x-none" altLang="x-none" smtClean="0"/>
              <a:pPr>
                <a:defRPr/>
              </a:pPr>
              <a:t>13</a:t>
            </a:fld>
            <a:endParaRPr lang="x-none" altLang="x-none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623048" y="10170368"/>
            <a:ext cx="18981811" cy="2139479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93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6944" y="233264"/>
            <a:ext cx="20976976" cy="1944216"/>
          </a:xfrm>
        </p:spPr>
        <p:txBody>
          <a:bodyPr/>
          <a:lstStyle/>
          <a:p>
            <a:r>
              <a:rPr lang="pt-BR" dirty="0" smtClean="0"/>
              <a:t>IC </a:t>
            </a:r>
            <a:r>
              <a:rPr lang="pt-BR" dirty="0" err="1" smtClean="0"/>
              <a:t>Harness</a:t>
            </a:r>
            <a:r>
              <a:rPr lang="pt-BR" dirty="0" smtClean="0"/>
              <a:t> – </a:t>
            </a:r>
            <a:r>
              <a:rPr lang="pt-BR" dirty="0" err="1" smtClean="0"/>
              <a:t>Assemby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top </a:t>
            </a:r>
            <a:r>
              <a:rPr lang="pt-BR" dirty="0" err="1" smtClean="0"/>
              <a:t>Level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IC1-CASS    Digital </a:t>
            </a:r>
            <a:r>
              <a:rPr lang="pt-BR" dirty="0" err="1" smtClean="0"/>
              <a:t>Only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205F5-B05A-2C4F-8652-025C43E558A2}" type="slidenum">
              <a:rPr lang="x-none" altLang="x-none" smtClean="0"/>
              <a:pPr>
                <a:defRPr/>
              </a:pPr>
              <a:t>14</a:t>
            </a:fld>
            <a:endParaRPr lang="x-none" altLang="x-none"/>
          </a:p>
        </p:txBody>
      </p:sp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699348"/>
              </p:ext>
            </p:extLst>
          </p:nvPr>
        </p:nvGraphicFramePr>
        <p:xfrm>
          <a:off x="1030760" y="4265712"/>
          <a:ext cx="21890460" cy="8101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70"/>
                <a:gridCol w="5400600"/>
                <a:gridCol w="2621106"/>
                <a:gridCol w="4378092"/>
                <a:gridCol w="4378092"/>
              </a:tblGrid>
              <a:tr h="1638374">
                <a:tc>
                  <a:txBody>
                    <a:bodyPr/>
                    <a:lstStyle/>
                    <a:p>
                      <a:r>
                        <a:rPr lang="pt-BR" sz="5400" dirty="0" smtClean="0">
                          <a:solidFill>
                            <a:srgbClr val="FF0000"/>
                          </a:solidFill>
                        </a:rPr>
                        <a:t>Mentor</a:t>
                      </a:r>
                      <a:endParaRPr lang="pt-BR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>
                          <a:solidFill>
                            <a:srgbClr val="FF0000"/>
                          </a:solidFill>
                        </a:rPr>
                        <a:t>IP</a:t>
                      </a:r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 BLOCK</a:t>
                      </a:r>
                      <a:endParaRPr lang="pt-BR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>
                          <a:solidFill>
                            <a:srgbClr val="FF0000"/>
                          </a:solidFill>
                        </a:rPr>
                        <a:t>Digital I/</a:t>
                      </a:r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 Os</a:t>
                      </a:r>
                      <a:endParaRPr lang="pt-BR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pt-BR" sz="4000" dirty="0" err="1" smtClean="0">
                          <a:solidFill>
                            <a:srgbClr val="FF0000"/>
                          </a:solidFill>
                        </a:rPr>
                        <a:t>Area</a:t>
                      </a:r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  (mm2)</a:t>
                      </a:r>
                      <a:endParaRPr lang="pt-BR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>
                          <a:solidFill>
                            <a:srgbClr val="FF0000"/>
                          </a:solidFill>
                        </a:rPr>
                        <a:t>  X   times</a:t>
                      </a:r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 Y</a:t>
                      </a:r>
                    </a:p>
                    <a:p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(um)       (um)</a:t>
                      </a:r>
                      <a:endParaRPr lang="pt-BR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638374"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Yang </a:t>
                      </a:r>
                      <a:r>
                        <a:rPr lang="pt-BR" sz="4000" dirty="0" err="1" smtClean="0"/>
                        <a:t>Lim</a:t>
                      </a:r>
                      <a:r>
                        <a:rPr lang="pt-BR" sz="4000" dirty="0" smtClean="0"/>
                        <a:t>   / </a:t>
                      </a:r>
                      <a:r>
                        <a:rPr lang="pt-BR" sz="4000" dirty="0" err="1" smtClean="0"/>
                        <a:t>Malaysia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err="1" smtClean="0"/>
                        <a:t>EGD_top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35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O,0068  mm2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 dirty="0"/>
                    </a:p>
                  </a:txBody>
                  <a:tcPr/>
                </a:tc>
              </a:tr>
              <a:tr h="1547788">
                <a:tc>
                  <a:txBody>
                    <a:bodyPr/>
                    <a:lstStyle/>
                    <a:p>
                      <a:r>
                        <a:rPr lang="pt-BR" sz="4000" dirty="0" err="1" smtClean="0"/>
                        <a:t>Nasri</a:t>
                      </a:r>
                      <a:r>
                        <a:rPr lang="pt-BR" sz="4000" dirty="0" smtClean="0"/>
                        <a:t> </a:t>
                      </a:r>
                      <a:r>
                        <a:rPr lang="pt-BR" sz="4000" dirty="0" err="1" smtClean="0"/>
                        <a:t>Sulaiman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R4_Butterfly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43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0,06  mm2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300 x 200</a:t>
                      </a:r>
                      <a:endParaRPr lang="pt-BR" sz="4000" dirty="0"/>
                    </a:p>
                  </a:txBody>
                  <a:tcPr/>
                </a:tc>
              </a:tr>
              <a:tr h="1638374"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Joyce </a:t>
                      </a:r>
                      <a:r>
                        <a:rPr lang="pt-BR" sz="4000" dirty="0" err="1" smtClean="0"/>
                        <a:t>Merkie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err="1" smtClean="0"/>
                        <a:t>DNNAcc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55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   &lt;</a:t>
                      </a:r>
                      <a:r>
                        <a:rPr lang="pt-BR" sz="4000" baseline="0" dirty="0" smtClean="0"/>
                        <a:t> 5.0 mm2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 dirty="0"/>
                    </a:p>
                  </a:txBody>
                  <a:tcPr/>
                </a:tc>
              </a:tr>
              <a:tr h="1638374"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C.</a:t>
                      </a:r>
                      <a:r>
                        <a:rPr lang="pt-BR" sz="4000" baseline="0" dirty="0" smtClean="0"/>
                        <a:t> Diniz / Rodrigo </a:t>
                      </a:r>
                      <a:r>
                        <a:rPr lang="pt-BR" sz="4000" baseline="0" dirty="0" err="1" smtClean="0"/>
                        <a:t>Wuerdig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ALU32b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72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0.1</a:t>
                      </a:r>
                      <a:r>
                        <a:rPr lang="pt-BR" sz="4000" baseline="0" dirty="0" smtClean="0"/>
                        <a:t> mm2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0607824" y="11948632"/>
            <a:ext cx="466986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</a:rPr>
              <a:t>   205  Pins</a:t>
            </a:r>
            <a:r>
              <a:rPr lang="pt-BR" sz="11500" dirty="0" smtClean="0">
                <a:solidFill>
                  <a:schemeClr val="bg1"/>
                </a:solidFill>
              </a:rPr>
              <a:t>    </a:t>
            </a:r>
            <a:endParaRPr lang="pt-BR" sz="1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5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6944" y="233264"/>
            <a:ext cx="20976976" cy="1944216"/>
          </a:xfrm>
        </p:spPr>
        <p:txBody>
          <a:bodyPr/>
          <a:lstStyle/>
          <a:p>
            <a:r>
              <a:rPr lang="pt-BR" dirty="0" smtClean="0"/>
              <a:t>IC </a:t>
            </a:r>
            <a:r>
              <a:rPr lang="pt-BR" dirty="0" err="1" smtClean="0"/>
              <a:t>Harness</a:t>
            </a:r>
            <a:r>
              <a:rPr lang="pt-BR" dirty="0" smtClean="0"/>
              <a:t> – </a:t>
            </a:r>
            <a:r>
              <a:rPr lang="pt-BR" dirty="0" err="1" smtClean="0"/>
              <a:t>Assemby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top </a:t>
            </a:r>
            <a:r>
              <a:rPr lang="pt-BR" dirty="0" err="1" smtClean="0"/>
              <a:t>Level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IC2-CASS    </a:t>
            </a:r>
            <a:r>
              <a:rPr lang="pt-BR" dirty="0" err="1" smtClean="0"/>
              <a:t>Analog</a:t>
            </a:r>
            <a:r>
              <a:rPr lang="pt-BR" dirty="0" smtClean="0"/>
              <a:t> </a:t>
            </a:r>
            <a:r>
              <a:rPr lang="pt-BR" dirty="0" err="1" smtClean="0"/>
              <a:t>Mixed</a:t>
            </a:r>
            <a:r>
              <a:rPr lang="pt-BR" dirty="0" smtClean="0"/>
              <a:t> </a:t>
            </a:r>
            <a:r>
              <a:rPr lang="pt-BR" dirty="0" err="1" smtClean="0"/>
              <a:t>Signal</a:t>
            </a:r>
            <a:r>
              <a:rPr lang="pt-BR" dirty="0" smtClean="0"/>
              <a:t> AMS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205F5-B05A-2C4F-8652-025C43E558A2}" type="slidenum">
              <a:rPr lang="x-none" altLang="x-none" smtClean="0"/>
              <a:pPr>
                <a:defRPr/>
              </a:pPr>
              <a:t>15</a:t>
            </a:fld>
            <a:endParaRPr lang="x-none" altLang="x-none"/>
          </a:p>
        </p:txBody>
      </p:sp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001863"/>
              </p:ext>
            </p:extLst>
          </p:nvPr>
        </p:nvGraphicFramePr>
        <p:xfrm>
          <a:off x="1030760" y="4265712"/>
          <a:ext cx="23042560" cy="8352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1671"/>
                <a:gridCol w="4113305"/>
                <a:gridCol w="4032448"/>
                <a:gridCol w="3184708"/>
                <a:gridCol w="3039895"/>
                <a:gridCol w="4000533"/>
              </a:tblGrid>
              <a:tr h="1670586">
                <a:tc>
                  <a:txBody>
                    <a:bodyPr/>
                    <a:lstStyle/>
                    <a:p>
                      <a:r>
                        <a:rPr lang="pt-BR" sz="5400" dirty="0" smtClean="0">
                          <a:solidFill>
                            <a:srgbClr val="FF0000"/>
                          </a:solidFill>
                        </a:rPr>
                        <a:t>Mentor</a:t>
                      </a:r>
                      <a:endParaRPr lang="pt-BR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>
                          <a:solidFill>
                            <a:srgbClr val="FF0000"/>
                          </a:solidFill>
                        </a:rPr>
                        <a:t>IP</a:t>
                      </a:r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 BLOCK</a:t>
                      </a:r>
                      <a:endParaRPr lang="pt-BR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err="1" smtClean="0">
                          <a:solidFill>
                            <a:srgbClr val="FF0000"/>
                          </a:solidFill>
                        </a:rPr>
                        <a:t>Analog</a:t>
                      </a:r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   </a:t>
                      </a:r>
                      <a:r>
                        <a:rPr lang="pt-BR" sz="4000" dirty="0" smtClean="0">
                          <a:solidFill>
                            <a:srgbClr val="FF0000"/>
                          </a:solidFill>
                        </a:rPr>
                        <a:t>I/</a:t>
                      </a:r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Os</a:t>
                      </a:r>
                      <a:endParaRPr lang="pt-BR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>
                          <a:solidFill>
                            <a:srgbClr val="FF0000"/>
                          </a:solidFill>
                        </a:rPr>
                        <a:t>Digital I/Os</a:t>
                      </a:r>
                      <a:endParaRPr lang="pt-BR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pt-BR" sz="4000" dirty="0" err="1" smtClean="0">
                          <a:solidFill>
                            <a:srgbClr val="FF0000"/>
                          </a:solidFill>
                        </a:rPr>
                        <a:t>Area</a:t>
                      </a:r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  (mm2)</a:t>
                      </a:r>
                      <a:endParaRPr lang="pt-BR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>
                          <a:solidFill>
                            <a:srgbClr val="FF0000"/>
                          </a:solidFill>
                        </a:rPr>
                        <a:t>  X   times</a:t>
                      </a:r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 Y</a:t>
                      </a:r>
                    </a:p>
                    <a:p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(um)       (um)</a:t>
                      </a:r>
                      <a:endParaRPr lang="pt-BR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670586"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Francisco Brito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DPGA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9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4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0,03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 150 x 200</a:t>
                      </a:r>
                      <a:endParaRPr lang="pt-BR" sz="4000" dirty="0"/>
                    </a:p>
                  </a:txBody>
                  <a:tcPr/>
                </a:tc>
              </a:tr>
              <a:tr h="1670586"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M. Schneider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err="1" smtClean="0"/>
                        <a:t>Cafeina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10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0,15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300 x 500</a:t>
                      </a:r>
                      <a:endParaRPr lang="pt-BR" sz="4000" dirty="0"/>
                    </a:p>
                  </a:txBody>
                  <a:tcPr/>
                </a:tc>
              </a:tr>
              <a:tr h="1670586"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Fabian </a:t>
                      </a:r>
                      <a:r>
                        <a:rPr lang="pt-BR" sz="4000" dirty="0" err="1" smtClean="0"/>
                        <a:t>Olivera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GME-</a:t>
                      </a:r>
                      <a:r>
                        <a:rPr lang="pt-BR" sz="4000" dirty="0" err="1" smtClean="0"/>
                        <a:t>Cefet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9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0,008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100 x 80</a:t>
                      </a:r>
                      <a:endParaRPr lang="pt-BR" sz="4000" dirty="0"/>
                    </a:p>
                  </a:txBody>
                  <a:tcPr/>
                </a:tc>
              </a:tr>
              <a:tr h="1670586">
                <a:tc>
                  <a:txBody>
                    <a:bodyPr/>
                    <a:lstStyle/>
                    <a:p>
                      <a:r>
                        <a:rPr lang="pt-BR" sz="4000" dirty="0" err="1" smtClean="0"/>
                        <a:t>Prabhavati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ADLDO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3 (2 +1Vdd)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4 (3+CLK)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1.7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1,300</a:t>
                      </a:r>
                      <a:r>
                        <a:rPr lang="pt-BR" sz="4000" baseline="0" dirty="0" smtClean="0"/>
                        <a:t> x 1,300</a:t>
                      </a:r>
                      <a:endParaRPr lang="pt-BR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00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6864" y="0"/>
            <a:ext cx="21625048" cy="3545632"/>
          </a:xfrm>
        </p:spPr>
        <p:txBody>
          <a:bodyPr/>
          <a:lstStyle/>
          <a:p>
            <a:r>
              <a:rPr lang="pt-BR" dirty="0" smtClean="0"/>
              <a:t>IC </a:t>
            </a:r>
            <a:r>
              <a:rPr lang="pt-BR" dirty="0" err="1" smtClean="0"/>
              <a:t>Harness</a:t>
            </a:r>
            <a:r>
              <a:rPr lang="pt-BR" dirty="0" smtClean="0"/>
              <a:t> – Assembly </a:t>
            </a:r>
            <a:r>
              <a:rPr lang="pt-BR" dirty="0" err="1" smtClean="0"/>
              <a:t>of</a:t>
            </a:r>
            <a:r>
              <a:rPr lang="pt-BR" dirty="0" smtClean="0"/>
              <a:t> top </a:t>
            </a:r>
            <a:r>
              <a:rPr lang="pt-BR" dirty="0" err="1" smtClean="0"/>
              <a:t>Level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IC3-CASS    </a:t>
            </a:r>
            <a:r>
              <a:rPr lang="pt-BR" dirty="0" err="1" smtClean="0"/>
              <a:t>Analog</a:t>
            </a:r>
            <a:r>
              <a:rPr lang="pt-BR" dirty="0" smtClean="0"/>
              <a:t> </a:t>
            </a:r>
            <a:r>
              <a:rPr lang="pt-BR" dirty="0" err="1" smtClean="0"/>
              <a:t>Mixed</a:t>
            </a:r>
            <a:r>
              <a:rPr lang="pt-BR" dirty="0" smtClean="0"/>
              <a:t> </a:t>
            </a:r>
            <a:r>
              <a:rPr lang="pt-BR" dirty="0" err="1" smtClean="0"/>
              <a:t>Signal</a:t>
            </a:r>
            <a:r>
              <a:rPr lang="pt-BR" dirty="0" smtClean="0"/>
              <a:t> AMS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205F5-B05A-2C4F-8652-025C43E558A2}" type="slidenum">
              <a:rPr lang="x-none" altLang="x-none" smtClean="0"/>
              <a:pPr>
                <a:defRPr/>
              </a:pPr>
              <a:t>16</a:t>
            </a:fld>
            <a:endParaRPr lang="x-none" altLang="x-none"/>
          </a:p>
        </p:txBody>
      </p:sp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239937"/>
              </p:ext>
            </p:extLst>
          </p:nvPr>
        </p:nvGraphicFramePr>
        <p:xfrm>
          <a:off x="1030760" y="4265712"/>
          <a:ext cx="21890460" cy="9830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8093"/>
                <a:gridCol w="4994955"/>
                <a:gridCol w="3456384"/>
                <a:gridCol w="2312613"/>
                <a:gridCol w="2887904"/>
                <a:gridCol w="3800511"/>
              </a:tblGrid>
              <a:tr h="1638374">
                <a:tc>
                  <a:txBody>
                    <a:bodyPr/>
                    <a:lstStyle/>
                    <a:p>
                      <a:r>
                        <a:rPr lang="pt-BR" sz="5400" dirty="0" smtClean="0">
                          <a:solidFill>
                            <a:srgbClr val="FF0000"/>
                          </a:solidFill>
                        </a:rPr>
                        <a:t>Mentor</a:t>
                      </a:r>
                      <a:endParaRPr lang="pt-BR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>
                          <a:solidFill>
                            <a:srgbClr val="FF0000"/>
                          </a:solidFill>
                        </a:rPr>
                        <a:t>IP</a:t>
                      </a:r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 BLOCK</a:t>
                      </a:r>
                      <a:endParaRPr lang="pt-BR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err="1" smtClean="0">
                          <a:solidFill>
                            <a:srgbClr val="FF0000"/>
                          </a:solidFill>
                        </a:rPr>
                        <a:t>Analog</a:t>
                      </a:r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   </a:t>
                      </a:r>
                      <a:r>
                        <a:rPr lang="pt-BR" sz="4000" dirty="0" smtClean="0">
                          <a:solidFill>
                            <a:srgbClr val="FF0000"/>
                          </a:solidFill>
                        </a:rPr>
                        <a:t>I/</a:t>
                      </a:r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Os</a:t>
                      </a:r>
                      <a:endParaRPr lang="pt-BR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>
                          <a:solidFill>
                            <a:srgbClr val="FF0000"/>
                          </a:solidFill>
                        </a:rPr>
                        <a:t>Digital I/Os</a:t>
                      </a:r>
                      <a:endParaRPr lang="pt-BR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pt-BR" sz="4000" dirty="0" err="1" smtClean="0">
                          <a:solidFill>
                            <a:srgbClr val="FF0000"/>
                          </a:solidFill>
                        </a:rPr>
                        <a:t>Area</a:t>
                      </a:r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  (mm2)</a:t>
                      </a:r>
                      <a:endParaRPr lang="pt-BR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>
                          <a:solidFill>
                            <a:srgbClr val="FF0000"/>
                          </a:solidFill>
                        </a:rPr>
                        <a:t>  X   times</a:t>
                      </a:r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 Y</a:t>
                      </a:r>
                    </a:p>
                    <a:p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(um)       (um)</a:t>
                      </a:r>
                      <a:endParaRPr lang="pt-BR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638374">
                <a:tc>
                  <a:txBody>
                    <a:bodyPr/>
                    <a:lstStyle/>
                    <a:p>
                      <a:r>
                        <a:rPr lang="pt-BR" sz="4000" dirty="0" err="1" smtClean="0"/>
                        <a:t>Agustin</a:t>
                      </a:r>
                      <a:r>
                        <a:rPr lang="pt-BR" sz="4000" dirty="0" smtClean="0"/>
                        <a:t> Gonzalez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BLE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2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1.0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 dirty="0"/>
                    </a:p>
                  </a:txBody>
                  <a:tcPr/>
                </a:tc>
              </a:tr>
              <a:tr h="1638374">
                <a:tc>
                  <a:txBody>
                    <a:bodyPr/>
                    <a:lstStyle/>
                    <a:p>
                      <a:r>
                        <a:rPr lang="pt-BR" sz="4000" dirty="0" err="1" smtClean="0"/>
                        <a:t>Agustin</a:t>
                      </a:r>
                      <a:r>
                        <a:rPr lang="pt-BR" sz="4000" dirty="0" smtClean="0"/>
                        <a:t> Gonzalez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err="1" smtClean="0"/>
                        <a:t>BGR+TempSensor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1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2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0.022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130</a:t>
                      </a:r>
                      <a:r>
                        <a:rPr lang="pt-BR" sz="4000" baseline="0" dirty="0" smtClean="0"/>
                        <a:t> x 170</a:t>
                      </a:r>
                      <a:endParaRPr lang="pt-BR" sz="4000" dirty="0"/>
                    </a:p>
                  </a:txBody>
                  <a:tcPr/>
                </a:tc>
              </a:tr>
              <a:tr h="1638374">
                <a:tc>
                  <a:txBody>
                    <a:bodyPr/>
                    <a:lstStyle/>
                    <a:p>
                      <a:r>
                        <a:rPr lang="pt-BR" sz="4000" dirty="0" err="1" smtClean="0"/>
                        <a:t>Luis</a:t>
                      </a:r>
                      <a:r>
                        <a:rPr lang="pt-BR" sz="4000" baseline="0" dirty="0" smtClean="0"/>
                        <a:t> Miguel </a:t>
                      </a:r>
                      <a:r>
                        <a:rPr lang="pt-BR" sz="4000" baseline="0" dirty="0" err="1" smtClean="0"/>
                        <a:t>Procel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err="1" smtClean="0"/>
                        <a:t>AgroCHip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6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6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0.25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500 x 500</a:t>
                      </a:r>
                      <a:endParaRPr lang="pt-BR" sz="4000" dirty="0"/>
                    </a:p>
                  </a:txBody>
                  <a:tcPr/>
                </a:tc>
              </a:tr>
              <a:tr h="1638374">
                <a:tc>
                  <a:txBody>
                    <a:bodyPr/>
                    <a:lstStyle/>
                    <a:p>
                      <a:r>
                        <a:rPr lang="pt-BR" sz="4000" dirty="0" err="1" smtClean="0"/>
                        <a:t>Fredy</a:t>
                      </a:r>
                      <a:r>
                        <a:rPr lang="pt-BR" sz="4000" dirty="0" smtClean="0"/>
                        <a:t> Segura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PLL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3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2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1.0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1,000</a:t>
                      </a:r>
                      <a:r>
                        <a:rPr lang="pt-BR" sz="4000" baseline="0" dirty="0" smtClean="0"/>
                        <a:t> x 1,000</a:t>
                      </a:r>
                      <a:endParaRPr lang="pt-BR" sz="4000" dirty="0"/>
                    </a:p>
                  </a:txBody>
                  <a:tcPr/>
                </a:tc>
              </a:tr>
              <a:tr h="1638374">
                <a:tc>
                  <a:txBody>
                    <a:bodyPr/>
                    <a:lstStyle/>
                    <a:p>
                      <a:r>
                        <a:rPr lang="pt-BR" sz="4000" dirty="0" err="1" smtClean="0"/>
                        <a:t>Luis</a:t>
                      </a:r>
                      <a:r>
                        <a:rPr lang="pt-BR" sz="4000" dirty="0" smtClean="0"/>
                        <a:t> C. Alvarez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PSCM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8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5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1.2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6944" y="233264"/>
            <a:ext cx="20976976" cy="1944216"/>
          </a:xfrm>
        </p:spPr>
        <p:txBody>
          <a:bodyPr/>
          <a:lstStyle/>
          <a:p>
            <a:r>
              <a:rPr lang="pt-BR" dirty="0" smtClean="0"/>
              <a:t>IC </a:t>
            </a:r>
            <a:r>
              <a:rPr lang="pt-BR" dirty="0" err="1" smtClean="0"/>
              <a:t>Harness</a:t>
            </a:r>
            <a:r>
              <a:rPr lang="pt-BR" dirty="0" smtClean="0"/>
              <a:t> – </a:t>
            </a:r>
            <a:r>
              <a:rPr lang="pt-BR" dirty="0" err="1" smtClean="0"/>
              <a:t>Assemby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top </a:t>
            </a:r>
            <a:r>
              <a:rPr lang="pt-BR" dirty="0" err="1" smtClean="0"/>
              <a:t>Level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IC4-CASS    </a:t>
            </a:r>
            <a:r>
              <a:rPr lang="pt-BR" dirty="0" err="1" smtClean="0"/>
              <a:t>Analog</a:t>
            </a:r>
            <a:r>
              <a:rPr lang="pt-BR" dirty="0" smtClean="0"/>
              <a:t> </a:t>
            </a:r>
            <a:r>
              <a:rPr lang="pt-BR" dirty="0" err="1" smtClean="0"/>
              <a:t>Mixed</a:t>
            </a:r>
            <a:r>
              <a:rPr lang="pt-BR" dirty="0" smtClean="0"/>
              <a:t> </a:t>
            </a:r>
            <a:r>
              <a:rPr lang="pt-BR" dirty="0" err="1" smtClean="0"/>
              <a:t>Signal</a:t>
            </a:r>
            <a:r>
              <a:rPr lang="pt-BR" dirty="0" smtClean="0"/>
              <a:t> AMS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205F5-B05A-2C4F-8652-025C43E558A2}" type="slidenum">
              <a:rPr lang="x-none" altLang="x-none" smtClean="0"/>
              <a:pPr>
                <a:defRPr/>
              </a:pPr>
              <a:t>17</a:t>
            </a:fld>
            <a:endParaRPr lang="x-none" altLang="x-none"/>
          </a:p>
        </p:txBody>
      </p:sp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390107"/>
              </p:ext>
            </p:extLst>
          </p:nvPr>
        </p:nvGraphicFramePr>
        <p:xfrm>
          <a:off x="1030760" y="4265712"/>
          <a:ext cx="21890460" cy="819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8093"/>
                <a:gridCol w="4994955"/>
                <a:gridCol w="3456384"/>
                <a:gridCol w="2312613"/>
                <a:gridCol w="2887904"/>
                <a:gridCol w="3800511"/>
              </a:tblGrid>
              <a:tr h="1638374">
                <a:tc>
                  <a:txBody>
                    <a:bodyPr/>
                    <a:lstStyle/>
                    <a:p>
                      <a:r>
                        <a:rPr lang="pt-BR" sz="5400" dirty="0" smtClean="0">
                          <a:solidFill>
                            <a:srgbClr val="FF0000"/>
                          </a:solidFill>
                        </a:rPr>
                        <a:t>Mentor</a:t>
                      </a:r>
                      <a:endParaRPr lang="pt-BR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>
                          <a:solidFill>
                            <a:srgbClr val="FF0000"/>
                          </a:solidFill>
                        </a:rPr>
                        <a:t>IP</a:t>
                      </a:r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 BLOCK</a:t>
                      </a:r>
                      <a:endParaRPr lang="pt-BR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err="1" smtClean="0">
                          <a:solidFill>
                            <a:srgbClr val="FF0000"/>
                          </a:solidFill>
                        </a:rPr>
                        <a:t>Analog</a:t>
                      </a:r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   </a:t>
                      </a:r>
                      <a:r>
                        <a:rPr lang="pt-BR" sz="4000" dirty="0" smtClean="0">
                          <a:solidFill>
                            <a:srgbClr val="FF0000"/>
                          </a:solidFill>
                        </a:rPr>
                        <a:t>I/</a:t>
                      </a:r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Os</a:t>
                      </a:r>
                      <a:endParaRPr lang="pt-BR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>
                          <a:solidFill>
                            <a:srgbClr val="FF0000"/>
                          </a:solidFill>
                        </a:rPr>
                        <a:t>Digital I/Os</a:t>
                      </a:r>
                      <a:endParaRPr lang="pt-BR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pt-BR" sz="4000" dirty="0" err="1" smtClean="0">
                          <a:solidFill>
                            <a:srgbClr val="FF0000"/>
                          </a:solidFill>
                        </a:rPr>
                        <a:t>Area</a:t>
                      </a:r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  (mm2)</a:t>
                      </a:r>
                      <a:endParaRPr lang="pt-BR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>
                          <a:solidFill>
                            <a:srgbClr val="FF0000"/>
                          </a:solidFill>
                        </a:rPr>
                        <a:t>  X   times</a:t>
                      </a:r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 Y</a:t>
                      </a:r>
                    </a:p>
                    <a:p>
                      <a:r>
                        <a:rPr lang="pt-BR" sz="4000" baseline="0" dirty="0" smtClean="0">
                          <a:solidFill>
                            <a:srgbClr val="FF0000"/>
                          </a:solidFill>
                        </a:rPr>
                        <a:t>(um)       (um)</a:t>
                      </a:r>
                      <a:endParaRPr lang="pt-BR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638374">
                <a:tc>
                  <a:txBody>
                    <a:bodyPr/>
                    <a:lstStyle/>
                    <a:p>
                      <a:r>
                        <a:rPr lang="pt-BR" sz="4000" dirty="0" err="1" smtClean="0"/>
                        <a:t>Tran</a:t>
                      </a:r>
                      <a:r>
                        <a:rPr lang="pt-BR" sz="4000" baseline="0" dirty="0" smtClean="0"/>
                        <a:t> </a:t>
                      </a:r>
                      <a:r>
                        <a:rPr lang="pt-BR" sz="4000" baseline="0" dirty="0" err="1" smtClean="0"/>
                        <a:t>Thuat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err="1" smtClean="0"/>
                        <a:t>MulColRO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7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7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3.0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 </a:t>
                      </a:r>
                      <a:endParaRPr lang="pt-BR" sz="4000" dirty="0"/>
                    </a:p>
                  </a:txBody>
                  <a:tcPr/>
                </a:tc>
              </a:tr>
              <a:tr h="1638374">
                <a:tc>
                  <a:txBody>
                    <a:bodyPr/>
                    <a:lstStyle/>
                    <a:p>
                      <a:r>
                        <a:rPr lang="pt-BR" sz="4000" dirty="0" err="1" smtClean="0"/>
                        <a:t>Alexandar</a:t>
                      </a:r>
                      <a:r>
                        <a:rPr lang="pt-BR" sz="4000" baseline="0" dirty="0" smtClean="0"/>
                        <a:t> </a:t>
                      </a:r>
                      <a:r>
                        <a:rPr lang="pt-BR" sz="4000" baseline="0" dirty="0" err="1" smtClean="0"/>
                        <a:t>Pajknovic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err="1" smtClean="0"/>
                        <a:t>Free</a:t>
                      </a:r>
                      <a:r>
                        <a:rPr lang="pt-BR" sz="4000" baseline="0" dirty="0" smtClean="0"/>
                        <a:t> DAC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8</a:t>
                      </a:r>
                      <a:r>
                        <a:rPr lang="pt-BR" sz="4000" baseline="0" dirty="0" smtClean="0"/>
                        <a:t> (7+1 </a:t>
                      </a:r>
                      <a:r>
                        <a:rPr lang="pt-BR" sz="4000" baseline="0" dirty="0" err="1" smtClean="0"/>
                        <a:t>Vdd</a:t>
                      </a:r>
                      <a:r>
                        <a:rPr lang="pt-BR" sz="4000" baseline="0" dirty="0" smtClean="0"/>
                        <a:t>)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-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0.64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800 x 800</a:t>
                      </a:r>
                      <a:endParaRPr lang="pt-BR" sz="4000" dirty="0"/>
                    </a:p>
                  </a:txBody>
                  <a:tcPr/>
                </a:tc>
              </a:tr>
              <a:tr h="1638374">
                <a:tc>
                  <a:txBody>
                    <a:bodyPr/>
                    <a:lstStyle/>
                    <a:p>
                      <a:r>
                        <a:rPr lang="pt-BR" sz="4000" dirty="0" err="1" smtClean="0"/>
                        <a:t>Ashis</a:t>
                      </a:r>
                      <a:r>
                        <a:rPr lang="pt-BR" sz="4000" dirty="0" smtClean="0"/>
                        <a:t> </a:t>
                      </a:r>
                      <a:r>
                        <a:rPr lang="pt-BR" sz="4000" dirty="0" err="1" smtClean="0"/>
                        <a:t>Malty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ULQC_LDO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11  (2Vin</a:t>
                      </a:r>
                      <a:r>
                        <a:rPr lang="pt-BR" sz="4000" baseline="0" dirty="0" smtClean="0"/>
                        <a:t> 2vout </a:t>
                      </a:r>
                      <a:r>
                        <a:rPr lang="pt-BR" sz="4000" dirty="0" smtClean="0"/>
                        <a:t>+2VSS)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-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0,064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 dirty="0"/>
                    </a:p>
                  </a:txBody>
                  <a:tcPr/>
                </a:tc>
              </a:tr>
              <a:tr h="1638374">
                <a:tc>
                  <a:txBody>
                    <a:bodyPr/>
                    <a:lstStyle/>
                    <a:p>
                      <a:r>
                        <a:rPr lang="pt-BR" sz="4000" dirty="0" err="1" smtClean="0"/>
                        <a:t>Naveen</a:t>
                      </a:r>
                      <a:r>
                        <a:rPr lang="pt-BR" sz="4000" dirty="0" smtClean="0"/>
                        <a:t> </a:t>
                      </a:r>
                      <a:r>
                        <a:rPr lang="pt-BR" sz="4000" dirty="0" err="1" smtClean="0"/>
                        <a:t>Kadaynti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err="1" smtClean="0"/>
                        <a:t>ClipSafe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14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5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4000" dirty="0" smtClean="0"/>
                        <a:t>1.2</a:t>
                      </a:r>
                      <a:endParaRPr lang="pt-B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1759952" y="12513601"/>
            <a:ext cx="34820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 smtClean="0">
                <a:solidFill>
                  <a:schemeClr val="bg1"/>
                </a:solidFill>
              </a:rPr>
              <a:t>40        12</a:t>
            </a:r>
            <a:endParaRPr lang="pt-BR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7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3A7E90F-034F-3AE1-5A9E-3F5345467EA3}"/>
              </a:ext>
            </a:extLst>
          </p:cNvPr>
          <p:cNvSpPr/>
          <p:nvPr/>
        </p:nvSpPr>
        <p:spPr bwMode="auto">
          <a:xfrm>
            <a:off x="-30293" y="0"/>
            <a:ext cx="24382800" cy="13716000"/>
          </a:xfrm>
          <a:prstGeom prst="rect">
            <a:avLst/>
          </a:prstGeom>
          <a:gradFill>
            <a:gsLst>
              <a:gs pos="0">
                <a:schemeClr val="bg1">
                  <a:alpha val="29000"/>
                </a:scheme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="" xmlns:a16="http://schemas.microsoft.com/office/drawing/2014/main" id="{6A28D5D1-5F6B-97CB-9BC8-EEDA92BA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Meet-up #8   Agenda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6A5B7325-9E61-11A2-3FB6-B8CB35447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760" y="4049688"/>
            <a:ext cx="22849184" cy="8264822"/>
          </a:xfrm>
        </p:spPr>
        <p:txBody>
          <a:bodyPr/>
          <a:lstStyle/>
          <a:p>
            <a:r>
              <a:rPr lang="en-US" sz="4000" dirty="0" smtClean="0"/>
              <a:t>9.00-9.05</a:t>
            </a:r>
            <a:r>
              <a:rPr lang="en-US" sz="4000" dirty="0"/>
              <a:t>: </a:t>
            </a:r>
            <a:r>
              <a:rPr lang="en-US" sz="4000" dirty="0" smtClean="0"/>
              <a:t>   Welcome &amp;  Review     Today´s  agenda </a:t>
            </a:r>
          </a:p>
          <a:p>
            <a:r>
              <a:rPr lang="en-US" sz="4000" dirty="0" smtClean="0"/>
              <a:t>9:05 : 9:10   Review   </a:t>
            </a:r>
            <a:r>
              <a:rPr lang="en-US" sz="4000" dirty="0" err="1" smtClean="0">
                <a:solidFill>
                  <a:srgbClr val="FF0000"/>
                </a:solidFill>
              </a:rPr>
              <a:t>Tapeout</a:t>
            </a:r>
            <a:r>
              <a:rPr lang="en-US" sz="4000" dirty="0" smtClean="0">
                <a:solidFill>
                  <a:srgbClr val="FF0000"/>
                </a:solidFill>
              </a:rPr>
              <a:t> Milestones   ( Sergio </a:t>
            </a:r>
            <a:r>
              <a:rPr lang="en-US" sz="4000" dirty="0" err="1" smtClean="0">
                <a:solidFill>
                  <a:srgbClr val="FF0000"/>
                </a:solidFill>
              </a:rPr>
              <a:t>Bampi</a:t>
            </a:r>
            <a:r>
              <a:rPr lang="en-US" sz="4000" dirty="0" smtClean="0">
                <a:solidFill>
                  <a:srgbClr val="FF0000"/>
                </a:solidFill>
              </a:rPr>
              <a:t>)  </a:t>
            </a:r>
            <a:r>
              <a:rPr lang="en-US" sz="4000" dirty="0" smtClean="0">
                <a:solidFill>
                  <a:schemeClr val="tx1"/>
                </a:solidFill>
              </a:rPr>
              <a:t>(Federal Univ. UFRGS, Brazil)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9:15 : 9:30   Information 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on IP Block submission by DTs  (</a:t>
            </a:r>
            <a:r>
              <a:rPr lang="en-US" sz="4000" dirty="0" smtClean="0">
                <a:solidFill>
                  <a:srgbClr val="FF0000"/>
                </a:solidFill>
              </a:rPr>
              <a:t>Jorge Marin)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(UTFSM, Chile)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9:30  : 9:40  Four IC from UNICASS   -  Updates by  each DTs on pin-out demands	</a:t>
            </a:r>
          </a:p>
          <a:p>
            <a:r>
              <a:rPr lang="en-US" sz="4000" dirty="0">
                <a:solidFill>
                  <a:schemeClr val="tx1"/>
                </a:solidFill>
              </a:rPr>
              <a:t>	</a:t>
            </a:r>
            <a:r>
              <a:rPr lang="en-US" sz="4000" dirty="0" smtClean="0">
                <a:solidFill>
                  <a:schemeClr val="tx1"/>
                </a:solidFill>
              </a:rPr>
              <a:t>		IC1-CASS </a:t>
            </a:r>
            <a:r>
              <a:rPr lang="en-US" sz="4000" dirty="0" smtClean="0">
                <a:solidFill>
                  <a:schemeClr val="tx1"/>
                </a:solidFill>
              </a:rPr>
              <a:t>,  IC2-CASS,  IC3-CASS, IC4-CASS</a:t>
            </a:r>
            <a:endParaRPr lang="en-US" sz="4000" dirty="0" smtClean="0">
              <a:solidFill>
                <a:schemeClr val="tx1"/>
              </a:solidFill>
            </a:endParaRPr>
          </a:p>
          <a:p>
            <a:r>
              <a:rPr lang="en-US" sz="4000" dirty="0" smtClean="0">
                <a:solidFill>
                  <a:schemeClr val="tx1"/>
                </a:solidFill>
              </a:rPr>
              <a:t>9:40 – 9:50   Sharing  Caravan´s Pin-Out information  among  Design Teams (DTs)	</a:t>
            </a:r>
            <a:r>
              <a:rPr lang="en-US" sz="4000" dirty="0" smtClean="0">
                <a:solidFill>
                  <a:schemeClr val="tx1"/>
                </a:solidFill>
              </a:rPr>
              <a:t> (suggestion by Jorge Marin):  A model Spreadsheet for sharing pin-out Info.</a:t>
            </a:r>
            <a:r>
              <a:rPr lang="en-US" sz="4000" dirty="0" smtClean="0">
                <a:solidFill>
                  <a:schemeClr val="tx1"/>
                </a:solidFill>
              </a:rPr>
              <a:t>			</a:t>
            </a:r>
          </a:p>
          <a:p>
            <a:r>
              <a:rPr lang="en-US" sz="4000" dirty="0" smtClean="0"/>
              <a:t>9:50-10:20  	Q&amp;A   by Design Teams and Suggestions by all mentors</a:t>
            </a:r>
          </a:p>
          <a:p>
            <a:r>
              <a:rPr lang="en-US" sz="4000" dirty="0" smtClean="0"/>
              <a:t>10:20:    Adjourn </a:t>
            </a:r>
            <a:endParaRPr lang="en-US" sz="4000" dirty="0"/>
          </a:p>
          <a:p>
            <a:pPr marL="457200" indent="-457200">
              <a:buFont typeface="+mj-lt"/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933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DD3553A7-024E-83E9-644A-5E1665C12458}"/>
              </a:ext>
            </a:extLst>
          </p:cNvPr>
          <p:cNvSpPr/>
          <p:nvPr/>
        </p:nvSpPr>
        <p:spPr bwMode="auto">
          <a:xfrm>
            <a:off x="526704" y="-4462"/>
            <a:ext cx="24382800" cy="13716000"/>
          </a:xfrm>
          <a:prstGeom prst="rect">
            <a:avLst/>
          </a:prstGeom>
          <a:gradFill>
            <a:gsLst>
              <a:gs pos="0">
                <a:schemeClr val="bg1">
                  <a:alpha val="29000"/>
                </a:scheme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="" xmlns:a16="http://schemas.microsoft.com/office/drawing/2014/main" id="{6A28D5D1-5F6B-97CB-9BC8-EEDA92BA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900" y="1673424"/>
            <a:ext cx="21232340" cy="5256584"/>
          </a:xfrm>
        </p:spPr>
        <p:txBody>
          <a:bodyPr/>
          <a:lstStyle/>
          <a:p>
            <a:r>
              <a:rPr lang="en-US" dirty="0"/>
              <a:t>UNIC-CASS </a:t>
            </a:r>
            <a:r>
              <a:rPr lang="en-US" dirty="0" smtClean="0"/>
              <a:t> thanks to: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8000" dirty="0" smtClean="0"/>
              <a:t>Molly </a:t>
            </a:r>
            <a:r>
              <a:rPr lang="en-US" sz="8000" dirty="0" err="1" smtClean="0"/>
              <a:t>Brackin</a:t>
            </a:r>
            <a:r>
              <a:rPr lang="en-US" sz="8000" dirty="0" smtClean="0"/>
              <a:t> at Conference Catalysts  for</a:t>
            </a:r>
            <a:br>
              <a:rPr lang="en-US" sz="8000" dirty="0" smtClean="0"/>
            </a:br>
            <a:r>
              <a:rPr lang="en-US" sz="8000" dirty="0" smtClean="0"/>
              <a:t>her support  behind the scenes</a:t>
            </a:r>
            <a:br>
              <a:rPr lang="en-US" sz="8000" dirty="0" smtClean="0"/>
            </a:br>
            <a:r>
              <a:rPr lang="en-US" sz="8000" dirty="0"/>
              <a:t/>
            </a:r>
            <a:br>
              <a:rPr lang="en-US" sz="8000" dirty="0"/>
            </a:br>
            <a:r>
              <a:rPr lang="en-US" sz="8000" dirty="0" smtClean="0"/>
              <a:t>All previous </a:t>
            </a:r>
            <a:r>
              <a:rPr lang="en-US" sz="8000" dirty="0" smtClean="0">
                <a:solidFill>
                  <a:srgbClr val="FF0000"/>
                </a:solidFill>
              </a:rPr>
              <a:t>mentoring sessions</a:t>
            </a:r>
            <a:r>
              <a:rPr lang="en-US" sz="8000" dirty="0" smtClean="0"/>
              <a:t> are recorded</a:t>
            </a:r>
            <a:br>
              <a:rPr lang="en-US" sz="8000" dirty="0" smtClean="0"/>
            </a:br>
            <a:r>
              <a:rPr lang="en-US" sz="8000" dirty="0" smtClean="0"/>
              <a:t>and available at the  UNIC-CASS homepage</a:t>
            </a:r>
            <a:br>
              <a:rPr lang="en-US" sz="8000" dirty="0" smtClean="0"/>
            </a:br>
            <a:r>
              <a:rPr lang="en-US" sz="8000" dirty="0"/>
              <a:t/>
            </a:r>
            <a:br>
              <a:rPr lang="en-US" sz="8000" dirty="0"/>
            </a:br>
            <a:r>
              <a:rPr lang="en-US" sz="6000" dirty="0">
                <a:solidFill>
                  <a:srgbClr val="FF0000"/>
                </a:solidFill>
              </a:rPr>
              <a:t>https://ieee-cas.org/universalization-ic-design-cass-unic-cass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09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D65A8199-7CFE-45C4-BB7D-3E29DC3F20B5}"/>
              </a:ext>
            </a:extLst>
          </p:cNvPr>
          <p:cNvSpPr/>
          <p:nvPr/>
        </p:nvSpPr>
        <p:spPr bwMode="auto">
          <a:xfrm>
            <a:off x="1200" y="0"/>
            <a:ext cx="24382800" cy="13716000"/>
          </a:xfrm>
          <a:prstGeom prst="rect">
            <a:avLst/>
          </a:prstGeom>
          <a:gradFill>
            <a:gsLst>
              <a:gs pos="0">
                <a:schemeClr val="bg1">
                  <a:alpha val="29000"/>
                </a:scheme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54E006-2455-406E-BB1F-F3D3974BF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808" y="10520542"/>
            <a:ext cx="2448272" cy="26563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5534859-76A0-4CCF-B13E-6CDDD17F1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2301" y="11323111"/>
            <a:ext cx="5418621" cy="1584948"/>
          </a:xfrm>
          <a:prstGeom prst="rect">
            <a:avLst/>
          </a:prstGeom>
        </p:spPr>
      </p:pic>
      <p:sp>
        <p:nvSpPr>
          <p:cNvPr id="9" name="Text Box 3">
            <a:extLst>
              <a:ext uri="{FF2B5EF4-FFF2-40B4-BE49-F238E27FC236}">
                <a16:creationId xmlns="" xmlns:a16="http://schemas.microsoft.com/office/drawing/2014/main" id="{0CE143F2-484D-444D-8432-D3D58B97B4CF}"/>
              </a:ext>
            </a:extLst>
          </p:cNvPr>
          <p:cNvSpPr txBox="1">
            <a:spLocks/>
          </p:cNvSpPr>
          <p:nvPr/>
        </p:nvSpPr>
        <p:spPr bwMode="auto">
          <a:xfrm>
            <a:off x="1462808" y="3185593"/>
            <a:ext cx="16993888" cy="7416823"/>
          </a:xfrm>
          <a:prstGeom prst="rect">
            <a:avLst/>
          </a:prstGeom>
          <a:noFill/>
          <a:ln>
            <a:noFill/>
          </a:ln>
          <a:effectLst>
            <a:outerShdw blurRad="139700" dist="38099" dir="2700000" algn="ctr" rotWithShape="0">
              <a:schemeClr val="bg1">
                <a:alpha val="36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7200" b="1" dirty="0">
                <a:solidFill>
                  <a:schemeClr val="tx2"/>
                </a:solidFill>
              </a:rPr>
              <a:t>UNIC-CASS Program Overview</a:t>
            </a:r>
          </a:p>
          <a:p>
            <a:endParaRPr lang="en-US" altLang="x-none" sz="6000" b="1" spc="300" dirty="0">
              <a:solidFill>
                <a:schemeClr val="tx2"/>
              </a:solidFill>
              <a:latin typeface="Arial Nova Light" panose="020B06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Poppins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4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="" xmlns:a16="http://schemas.microsoft.com/office/drawing/2014/main" id="{85724E72-024E-C514-0ABF-43504257667D}"/>
              </a:ext>
            </a:extLst>
          </p:cNvPr>
          <p:cNvSpPr/>
          <p:nvPr/>
        </p:nvSpPr>
        <p:spPr bwMode="auto">
          <a:xfrm>
            <a:off x="1200" y="0"/>
            <a:ext cx="24382800" cy="13716000"/>
          </a:xfrm>
          <a:prstGeom prst="rect">
            <a:avLst/>
          </a:prstGeom>
          <a:gradFill>
            <a:gsLst>
              <a:gs pos="0">
                <a:schemeClr val="bg1">
                  <a:alpha val="29000"/>
                </a:scheme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="" xmlns:a16="http://schemas.microsoft.com/office/drawing/2014/main" id="{6A28D5D1-5F6B-97CB-9BC8-EEDA92BA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Universalization in IC Design by CASS</a:t>
            </a:r>
            <a:br>
              <a:rPr lang="en-US" dirty="0"/>
            </a:br>
            <a:r>
              <a:rPr lang="en-US" dirty="0"/>
              <a:t>(UNIC-CASS)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2C0A70B-C0A7-44A4-46F5-455D8E572A14}"/>
              </a:ext>
            </a:extLst>
          </p:cNvPr>
          <p:cNvSpPr txBox="1"/>
          <p:nvPr/>
        </p:nvSpPr>
        <p:spPr>
          <a:xfrm>
            <a:off x="0" y="12959516"/>
            <a:ext cx="24382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2800" b="1" i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Material available in GitHub ( </a:t>
            </a:r>
            <a:r>
              <a:rPr lang="es-ES" sz="2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github.com/unic-cass</a:t>
            </a:r>
            <a:r>
              <a:rPr lang="es-ES" sz="2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i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), slack channel (</a:t>
            </a:r>
            <a:r>
              <a:rPr lang="en-US" sz="2800" i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  <a:hlinkClick r:id="rId4"/>
              </a:rPr>
              <a:t>https://unic-cass.slack.com/</a:t>
            </a:r>
            <a:r>
              <a:rPr lang="en-US" sz="2800" b="1" i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), CASS Microlearning (</a:t>
            </a:r>
            <a:r>
              <a:rPr lang="en-US" sz="2800" i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  <a:hlinkClick r:id="rId5"/>
              </a:rPr>
              <a:t>https://</a:t>
            </a:r>
            <a:r>
              <a:rPr lang="en-US" sz="2800" i="1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  <a:hlinkClick r:id="rId5"/>
              </a:rPr>
              <a:t>ml.ieee-cas.org</a:t>
            </a:r>
            <a:r>
              <a:rPr lang="en-US" sz="2800" b="1" i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D8CA6CF-5686-B92A-4FFB-2F5F09C87172}"/>
              </a:ext>
            </a:extLst>
          </p:cNvPr>
          <p:cNvSpPr txBox="1"/>
          <p:nvPr/>
        </p:nvSpPr>
        <p:spPr>
          <a:xfrm>
            <a:off x="14680097" y="7692160"/>
            <a:ext cx="8100598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Benefits:</a:t>
            </a:r>
          </a:p>
          <a:p>
            <a:endParaRPr lang="en-US" sz="3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 by experience from IC to chip test/bring-up.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Discover using open-source EDA tools and Open PDKs.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Enhance students' professional careers</a:t>
            </a:r>
            <a:b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3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60EA9F4-C903-9B40-9B36-0D2D6822C2A4}"/>
              </a:ext>
            </a:extLst>
          </p:cNvPr>
          <p:cNvSpPr txBox="1"/>
          <p:nvPr/>
        </p:nvSpPr>
        <p:spPr>
          <a:xfrm>
            <a:off x="1597046" y="7702063"/>
            <a:ext cx="12260178" cy="5095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it works?</a:t>
            </a:r>
          </a:p>
          <a:p>
            <a:endParaRPr lang="en-US" sz="32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3" indent="-457200">
              <a:lnSpc>
                <a:spcPct val="114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</a:t>
            </a:r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Jumpstart your journey from carefully curated materials on CASS </a:t>
            </a:r>
            <a:r>
              <a:rPr lang="en-US" sz="32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MiLe</a:t>
            </a:r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platform</a:t>
            </a:r>
          </a:p>
          <a:p>
            <a:pPr marL="457200" lvl="3" indent="-457200">
              <a:lnSpc>
                <a:spcPct val="114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</a:t>
            </a:r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Hands-on design mentoring by experts in the field, </a:t>
            </a:r>
          </a:p>
          <a:p>
            <a:pPr marL="457200" lvl="3" indent="-457200">
              <a:lnSpc>
                <a:spcPct val="114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Fabricate</a:t>
            </a:r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Submit designs to CASS-sponsored fabrication runs via </a:t>
            </a:r>
            <a:r>
              <a:rPr lang="en-US" sz="32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Efabless</a:t>
            </a:r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chipIgnite</a:t>
            </a:r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program </a:t>
            </a:r>
          </a:p>
          <a:p>
            <a:pPr marL="457200" lvl="3" indent="-457200">
              <a:lnSpc>
                <a:spcPct val="114000"/>
              </a:lnSpc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</a:t>
            </a:r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“</a:t>
            </a:r>
            <a:r>
              <a:rPr lang="en-US" sz="32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Bringup</a:t>
            </a:r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your fabricated chip at selected testing facilities.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24DE6DF-6470-8A06-1C28-4E5816E003DF}"/>
              </a:ext>
            </a:extLst>
          </p:cNvPr>
          <p:cNvSpPr txBox="1"/>
          <p:nvPr/>
        </p:nvSpPr>
        <p:spPr>
          <a:xfrm>
            <a:off x="1606824" y="4587246"/>
            <a:ext cx="12260178" cy="2822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</a:t>
            </a:r>
            <a:r>
              <a:rPr lang="en-US" sz="36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UNIC-CASS</a:t>
            </a:r>
            <a:r>
              <a:rPr lang="en-US" sz="3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endParaRPr lang="en-US" sz="3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structured end-to-end Integrated Circuit (IC) design-to-test experiential learning program. strategic cooperation with the SSCS serving geographical-complementing locations.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CDA6DF9-1B81-870E-5B7D-00A6EEFAA243}"/>
              </a:ext>
            </a:extLst>
          </p:cNvPr>
          <p:cNvSpPr txBox="1"/>
          <p:nvPr/>
        </p:nvSpPr>
        <p:spPr>
          <a:xfrm>
            <a:off x="14686355" y="4587246"/>
            <a:ext cx="877294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Aim:</a:t>
            </a:r>
          </a:p>
          <a:p>
            <a:endParaRPr lang="en-US" sz="3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improve the know-how and accessibility to IC Design technologies for enthusiasts and design communities worldwide</a:t>
            </a:r>
            <a:b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3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33E85AE-B3BE-E7EA-C93D-2C96DA68719F}"/>
              </a:ext>
            </a:extLst>
          </p:cNvPr>
          <p:cNvSpPr txBox="1"/>
          <p:nvPr/>
        </p:nvSpPr>
        <p:spPr>
          <a:xfrm>
            <a:off x="9166464" y="3664673"/>
            <a:ext cx="152163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https://ieee-cas.org/universalization-ic-design-cass-unic-cass</a:t>
            </a:r>
            <a:endParaRPr lang="en-US" sz="4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32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="" xmlns:a16="http://schemas.microsoft.com/office/drawing/2014/main" id="{DD3553A7-024E-83E9-644A-5E1665C12458}"/>
              </a:ext>
            </a:extLst>
          </p:cNvPr>
          <p:cNvSpPr/>
          <p:nvPr/>
        </p:nvSpPr>
        <p:spPr bwMode="auto">
          <a:xfrm>
            <a:off x="3565" y="-558824"/>
            <a:ext cx="24382800" cy="13716000"/>
          </a:xfrm>
          <a:prstGeom prst="rect">
            <a:avLst/>
          </a:prstGeom>
          <a:gradFill>
            <a:gsLst>
              <a:gs pos="0">
                <a:schemeClr val="bg1">
                  <a:alpha val="29000"/>
                </a:scheme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="" xmlns:a16="http://schemas.microsoft.com/office/drawing/2014/main" id="{6A28D5D1-5F6B-97CB-9BC8-EEDA92BA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040" y="665312"/>
            <a:ext cx="19504148" cy="2178050"/>
          </a:xfrm>
        </p:spPr>
        <p:txBody>
          <a:bodyPr/>
          <a:lstStyle/>
          <a:p>
            <a:r>
              <a:rPr lang="en-US" dirty="0"/>
              <a:t>UNIC-CASS </a:t>
            </a:r>
            <a:r>
              <a:rPr lang="en-US" dirty="0" smtClean="0"/>
              <a:t>Milestones - 2023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B5660D3F-5829-D39C-AA93-0CB25EC410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649196"/>
              </p:ext>
            </p:extLst>
          </p:nvPr>
        </p:nvGraphicFramePr>
        <p:xfrm>
          <a:off x="2038872" y="2321496"/>
          <a:ext cx="20738304" cy="10344158"/>
        </p:xfrm>
        <a:graphic>
          <a:graphicData uri="http://schemas.openxmlformats.org/drawingml/2006/table">
            <a:tbl>
              <a:tblPr/>
              <a:tblGrid>
                <a:gridCol w="5842935">
                  <a:extLst>
                    <a:ext uri="{9D8B030D-6E8A-4147-A177-3AD203B41FA5}">
                      <a16:colId xmlns="" xmlns:a16="http://schemas.microsoft.com/office/drawing/2014/main" val="4074656531"/>
                    </a:ext>
                  </a:extLst>
                </a:gridCol>
                <a:gridCol w="14895369">
                  <a:extLst>
                    <a:ext uri="{9D8B030D-6E8A-4147-A177-3AD203B41FA5}">
                      <a16:colId xmlns="" xmlns:a16="http://schemas.microsoft.com/office/drawing/2014/main" val="15956697"/>
                    </a:ext>
                  </a:extLst>
                </a:gridCol>
              </a:tblGrid>
              <a:tr h="772147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Date  </a:t>
                      </a:r>
                      <a:endParaRPr lang="en-MY" sz="4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Activity</a:t>
                      </a:r>
                      <a:endParaRPr lang="en-MY" sz="4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9529075"/>
                  </a:ext>
                </a:extLst>
              </a:tr>
              <a:tr h="772147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June </a:t>
                      </a: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22</a:t>
                      </a:r>
                      <a:r>
                        <a:rPr lang="en-MY" sz="4000" b="0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nd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First Call for Participation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21062002"/>
                  </a:ext>
                </a:extLst>
              </a:tr>
              <a:tr h="772147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July </a:t>
                      </a: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28</a:t>
                      </a:r>
                      <a:r>
                        <a:rPr lang="en-MY" sz="4000" b="0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Deadline </a:t>
                      </a: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 Students </a:t>
                      </a:r>
                      <a:r>
                        <a:rPr lang="en-MY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Proposal submission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32491309"/>
                  </a:ext>
                </a:extLst>
              </a:tr>
              <a:tr h="772147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Aug</a:t>
                      </a:r>
                      <a:r>
                        <a:rPr lang="en-MY" sz="4000" baseline="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17</a:t>
                      </a:r>
                      <a:r>
                        <a:rPr lang="en-MY" sz="4000" baseline="30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WW UNIC-CAS</a:t>
                      </a:r>
                      <a:r>
                        <a:rPr lang="en-MY" sz="4000" baseline="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 Webinar (world-wide) – Stream from CASS Resource </a:t>
                      </a:r>
                      <a:r>
                        <a:rPr lang="en-MY" sz="4000" baseline="0" dirty="0" err="1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Center</a:t>
                      </a:r>
                      <a:r>
                        <a:rPr lang="en-MY" sz="4000" baseline="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147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Aug </a:t>
                      </a: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18</a:t>
                      </a:r>
                      <a:r>
                        <a:rPr lang="en-MY" sz="4000" b="0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Announcement : 27 Design teams Selected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1771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Aug </a:t>
                      </a: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23</a:t>
                      </a:r>
                      <a:r>
                        <a:rPr lang="en-MY" sz="4000" b="0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rd</a:t>
                      </a: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en-MY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– </a:t>
                      </a:r>
                      <a:r>
                        <a:rPr lang="en-MY" sz="4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Oct 30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Design-to-</a:t>
                      </a:r>
                      <a:r>
                        <a:rPr lang="en-MY" sz="4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Tapeout</a:t>
                      </a: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MY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Mentoring </a:t>
                      </a: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sessions</a:t>
                      </a: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Learn from specially curated educational materials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76604965"/>
                  </a:ext>
                </a:extLst>
              </a:tr>
              <a:tr h="986876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Sept 22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4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Mock-</a:t>
                      </a:r>
                      <a:r>
                        <a:rPr lang="en-MY" sz="4000" dirty="0" err="1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tapeou</a:t>
                      </a:r>
                      <a:r>
                        <a:rPr lang="en-MY" sz="4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t</a:t>
                      </a:r>
                      <a:r>
                        <a:rPr lang="en-MY" sz="4000" baseline="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DELIVERED by 16  Design TEAMS  (DTs)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147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Oct 3rd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DTs finished their Design Reviews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65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Oct 18</a:t>
                      </a:r>
                      <a:r>
                        <a:rPr lang="en-MY" sz="4000" baseline="30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r>
                        <a:rPr lang="en-MY" sz="4000" baseline="30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nd</a:t>
                      </a:r>
                      <a:r>
                        <a:rPr lang="en-MY" sz="4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Design submission to </a:t>
                      </a:r>
                      <a:r>
                        <a:rPr lang="en-MY" sz="4000" dirty="0" err="1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eFabless</a:t>
                      </a:r>
                      <a:r>
                        <a:rPr lang="en-MY" sz="4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 - DRC and LVS checks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65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Oct 22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 a major Design Review with local Mentor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65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Nov 6, 2023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Efab</a:t>
                      </a:r>
                      <a:r>
                        <a:rPr lang="en-MY" sz="4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less</a:t>
                      </a:r>
                      <a:r>
                        <a:rPr lang="en-MY" sz="4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Deadline </a:t>
                      </a:r>
                      <a:r>
                        <a:rPr lang="en-MY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 </a:t>
                      </a: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Clean &amp; Top-level</a:t>
                      </a:r>
                      <a:r>
                        <a:rPr lang="en-MY" sz="4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layout </a:t>
                      </a: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submission</a:t>
                      </a:r>
                      <a:r>
                        <a:rPr lang="en-MY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37909243"/>
                  </a:ext>
                </a:extLst>
              </a:tr>
              <a:tr h="772147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b="0" i="0" u="none" strike="noStrike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April 2024</a:t>
                      </a:r>
                      <a:endParaRPr lang="en-MY" sz="40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4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Start Chip </a:t>
                      </a:r>
                      <a:r>
                        <a:rPr lang="en-MY" sz="4000" b="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test/bring-up</a:t>
                      </a:r>
                      <a:endParaRPr lang="en-MY" sz="4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26588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09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="" xmlns:a16="http://schemas.microsoft.com/office/drawing/2014/main" id="{2E7D2E7A-9E94-8F45-AC71-3D0965DF227B}"/>
              </a:ext>
            </a:extLst>
          </p:cNvPr>
          <p:cNvSpPr/>
          <p:nvPr/>
        </p:nvSpPr>
        <p:spPr bwMode="auto">
          <a:xfrm>
            <a:off x="1200" y="0"/>
            <a:ext cx="24382800" cy="13716000"/>
          </a:xfrm>
          <a:prstGeom prst="rect">
            <a:avLst/>
          </a:prstGeom>
          <a:gradFill>
            <a:gsLst>
              <a:gs pos="0">
                <a:schemeClr val="bg1">
                  <a:alpha val="29000"/>
                </a:scheme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5EA8337E-9A87-8824-7D8A-072529650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872" y="305272"/>
            <a:ext cx="19802200" cy="2808312"/>
          </a:xfrm>
        </p:spPr>
        <p:txBody>
          <a:bodyPr/>
          <a:lstStyle/>
          <a:p>
            <a:r>
              <a:rPr lang="en-US" dirty="0" smtClean="0"/>
              <a:t>2023 UNIC-CASS submissions</a:t>
            </a:r>
            <a:br>
              <a:rPr lang="en-US" dirty="0" smtClean="0"/>
            </a:br>
            <a:r>
              <a:rPr lang="en-US" dirty="0" smtClean="0"/>
              <a:t>68 Team Proposals        16 Countries </a:t>
            </a:r>
            <a:endParaRPr lang="en-US" dirty="0"/>
          </a:p>
        </p:txBody>
      </p:sp>
      <p:pic>
        <p:nvPicPr>
          <p:cNvPr id="19460" name="Picture 4">
            <a:extLst>
              <a:ext uri="{FF2B5EF4-FFF2-40B4-BE49-F238E27FC236}">
                <a16:creationId xmlns="" xmlns:a16="http://schemas.microsoft.com/office/drawing/2014/main" id="{D53E08FC-3619-3ACA-A54C-71B84E425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800" y="3401616"/>
            <a:ext cx="16013942" cy="990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79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="" xmlns:a16="http://schemas.microsoft.com/office/drawing/2014/main" id="{2E7D2E7A-9E94-8F45-AC71-3D0965DF227B}"/>
              </a:ext>
            </a:extLst>
          </p:cNvPr>
          <p:cNvSpPr/>
          <p:nvPr/>
        </p:nvSpPr>
        <p:spPr bwMode="auto">
          <a:xfrm>
            <a:off x="1200" y="0"/>
            <a:ext cx="24382800" cy="13716000"/>
          </a:xfrm>
          <a:prstGeom prst="rect">
            <a:avLst/>
          </a:prstGeom>
          <a:gradFill>
            <a:gsLst>
              <a:gs pos="0">
                <a:schemeClr val="bg1">
                  <a:alpha val="29000"/>
                </a:scheme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5EA8337E-9A87-8824-7D8A-072529650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920" y="593304"/>
            <a:ext cx="20954328" cy="2592288"/>
          </a:xfrm>
        </p:spPr>
        <p:txBody>
          <a:bodyPr/>
          <a:lstStyle/>
          <a:p>
            <a:r>
              <a:rPr lang="en-US" sz="8800" dirty="0"/>
              <a:t>2023 UNIC-CASS </a:t>
            </a:r>
            <a:r>
              <a:rPr lang="en-US" sz="8800" dirty="0" smtClean="0"/>
              <a:t>Selected Design Teams  </a:t>
            </a:r>
            <a:br>
              <a:rPr lang="en-US" sz="8800" dirty="0" smtClean="0"/>
            </a:br>
            <a:r>
              <a:rPr lang="en-US" dirty="0" smtClean="0"/>
              <a:t>@Start line    :  27 Teams      11 Countries</a:t>
            </a:r>
            <a:endParaRPr lang="en-US" dirty="0"/>
          </a:p>
        </p:txBody>
      </p:sp>
      <p:pic>
        <p:nvPicPr>
          <p:cNvPr id="6" name="Espaço Reservado para Conteúdo 5" descr="Accepted Projects - per Countr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8832" y="3473624"/>
            <a:ext cx="15049672" cy="9301161"/>
          </a:xfrm>
        </p:spPr>
      </p:pic>
      <p:sp>
        <p:nvSpPr>
          <p:cNvPr id="7" name="Title 2">
            <a:extLst>
              <a:ext uri="{FF2B5EF4-FFF2-40B4-BE49-F238E27FC236}">
                <a16:creationId xmlns="" xmlns:a16="http://schemas.microsoft.com/office/drawing/2014/main" id="{5EA8337E-9A87-8824-7D8A-072529650DF9}"/>
              </a:ext>
            </a:extLst>
          </p:cNvPr>
          <p:cNvSpPr txBox="1">
            <a:spLocks/>
          </p:cNvSpPr>
          <p:nvPr/>
        </p:nvSpPr>
        <p:spPr bwMode="auto">
          <a:xfrm>
            <a:off x="16800512" y="5057800"/>
            <a:ext cx="72008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smtClean="0">
                <a:solidFill>
                  <a:srgbClr val="FFFFFF"/>
                </a:solidFill>
                <a:latin typeface="Open Sans Light" charset="0"/>
                <a:ea typeface="Open Sans Light" charset="0"/>
                <a:cs typeface="Open Sans Light" charset="0"/>
                <a:sym typeface="Poppins Medium" charset="0"/>
              </a:rPr>
              <a:t>Latin America: 14</a:t>
            </a:r>
          </a:p>
          <a:p>
            <a:pPr marL="0" marR="0" lvl="0" indent="0" algn="l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7200" dirty="0" smtClean="0">
              <a:solidFill>
                <a:srgbClr val="FFFFFF"/>
              </a:solidFill>
              <a:latin typeface="Open Sans Light" charset="0"/>
              <a:ea typeface="Open Sans Light" charset="0"/>
              <a:cs typeface="Open Sans Light" charset="0"/>
              <a:sym typeface="Poppins Medium" charset="0"/>
            </a:endParaRPr>
          </a:p>
          <a:p>
            <a:pPr marL="0" marR="0" lvl="0" indent="0" algn="l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smtClean="0">
                <a:solidFill>
                  <a:srgbClr val="FFFFFF"/>
                </a:solidFill>
                <a:latin typeface="Open Sans Light" charset="0"/>
                <a:ea typeface="Open Sans Light" charset="0"/>
                <a:cs typeface="Open Sans Light" charset="0"/>
                <a:sym typeface="Poppins Medium" charset="0"/>
              </a:rPr>
              <a:t>Far East: 11</a:t>
            </a:r>
          </a:p>
          <a:p>
            <a:pPr marL="0" marR="0" lvl="0" indent="0" algn="l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7200" dirty="0" smtClean="0">
              <a:solidFill>
                <a:srgbClr val="FFFFFF"/>
              </a:solidFill>
              <a:latin typeface="Open Sans Light" charset="0"/>
              <a:ea typeface="Open Sans Light" charset="0"/>
              <a:cs typeface="Open Sans Light" charset="0"/>
              <a:sym typeface="Poppins Medium" charset="0"/>
            </a:endParaRPr>
          </a:p>
          <a:p>
            <a:pPr marL="0" marR="0" lvl="0" indent="0" algn="l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smtClean="0">
                <a:solidFill>
                  <a:srgbClr val="FFFFFF"/>
                </a:solidFill>
                <a:latin typeface="Open Sans Light" charset="0"/>
                <a:ea typeface="Open Sans Light" charset="0"/>
                <a:cs typeface="Open Sans Light" charset="0"/>
                <a:sym typeface="Poppins Medium" charset="0"/>
              </a:rPr>
              <a:t>Region 8 : 2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 charset="0"/>
              <a:ea typeface="Open Sans Light" charset="0"/>
              <a:cs typeface="Open Sans Light" charset="0"/>
              <a:sym typeface="Poppins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79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D65A8199-7CFE-45C4-BB7D-3E29DC3F20B5}"/>
              </a:ext>
            </a:extLst>
          </p:cNvPr>
          <p:cNvSpPr/>
          <p:nvPr/>
        </p:nvSpPr>
        <p:spPr bwMode="auto">
          <a:xfrm>
            <a:off x="1200" y="0"/>
            <a:ext cx="24382800" cy="13716000"/>
          </a:xfrm>
          <a:prstGeom prst="rect">
            <a:avLst/>
          </a:prstGeom>
          <a:gradFill>
            <a:gsLst>
              <a:gs pos="0">
                <a:schemeClr val="bg1">
                  <a:alpha val="29000"/>
                </a:scheme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54E006-2455-406E-BB1F-F3D3974BF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808" y="10520542"/>
            <a:ext cx="2448272" cy="26563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5534859-76A0-4CCF-B13E-6CDDD17F1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2301" y="11323111"/>
            <a:ext cx="5418621" cy="1584948"/>
          </a:xfrm>
          <a:prstGeom prst="rect">
            <a:avLst/>
          </a:prstGeom>
        </p:spPr>
      </p:pic>
      <p:sp>
        <p:nvSpPr>
          <p:cNvPr id="9" name="Text Box 3">
            <a:extLst>
              <a:ext uri="{FF2B5EF4-FFF2-40B4-BE49-F238E27FC236}">
                <a16:creationId xmlns="" xmlns:a16="http://schemas.microsoft.com/office/drawing/2014/main" id="{0CE143F2-484D-444D-8432-D3D58B97B4CF}"/>
              </a:ext>
            </a:extLst>
          </p:cNvPr>
          <p:cNvSpPr txBox="1">
            <a:spLocks/>
          </p:cNvSpPr>
          <p:nvPr/>
        </p:nvSpPr>
        <p:spPr bwMode="auto">
          <a:xfrm>
            <a:off x="1462808" y="3185593"/>
            <a:ext cx="16993888" cy="7416823"/>
          </a:xfrm>
          <a:prstGeom prst="rect">
            <a:avLst/>
          </a:prstGeom>
          <a:noFill/>
          <a:ln>
            <a:noFill/>
          </a:ln>
          <a:effectLst>
            <a:outerShdw blurRad="139700" dist="38099" dir="2700000" algn="ctr" rotWithShape="0">
              <a:schemeClr val="bg1">
                <a:alpha val="36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7200" b="1" dirty="0">
                <a:solidFill>
                  <a:schemeClr val="tx2"/>
                </a:solidFill>
              </a:rPr>
              <a:t>UNIC-CASS </a:t>
            </a:r>
            <a:r>
              <a:rPr lang="en-US" sz="7200" b="1" dirty="0" smtClean="0">
                <a:solidFill>
                  <a:schemeClr val="tx2"/>
                </a:solidFill>
              </a:rPr>
              <a:t>Design-to-</a:t>
            </a:r>
            <a:r>
              <a:rPr lang="en-US" sz="7200" b="1" dirty="0" err="1" smtClean="0">
                <a:solidFill>
                  <a:schemeClr val="tx2"/>
                </a:solidFill>
              </a:rPr>
              <a:t>Tapeout</a:t>
            </a:r>
            <a:endParaRPr lang="en-US" sz="7200" b="1" dirty="0" smtClean="0">
              <a:solidFill>
                <a:schemeClr val="tx2"/>
              </a:solidFill>
            </a:endParaRPr>
          </a:p>
          <a:p>
            <a:r>
              <a:rPr lang="en-US" sz="7200" b="1" dirty="0" smtClean="0">
                <a:solidFill>
                  <a:schemeClr val="tx2"/>
                </a:solidFill>
              </a:rPr>
              <a:t>Meet up organizers</a:t>
            </a:r>
            <a:endParaRPr lang="en-US" sz="7200" b="1" dirty="0">
              <a:solidFill>
                <a:schemeClr val="tx2"/>
              </a:solidFill>
            </a:endParaRPr>
          </a:p>
          <a:p>
            <a:endParaRPr lang="en-US" altLang="x-none" sz="6000" b="1" spc="300" dirty="0">
              <a:solidFill>
                <a:schemeClr val="tx2"/>
              </a:solidFill>
              <a:latin typeface="Arial Nova Light" panose="020B06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Poppins Medium" charset="0"/>
            </a:endParaRPr>
          </a:p>
          <a:p>
            <a:pPr eaLnBrk="1">
              <a:defRPr/>
            </a:pPr>
            <a:endParaRPr lang="en-US" altLang="x-none" sz="5400" b="1" spc="300" dirty="0">
              <a:solidFill>
                <a:schemeClr val="tx2"/>
              </a:solidFill>
              <a:latin typeface="Arial Nova Light" panose="020B06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Poppins Medium" charset="0"/>
            </a:endParaRPr>
          </a:p>
          <a:p>
            <a:pPr eaLnBrk="1">
              <a:defRPr/>
            </a:pPr>
            <a:r>
              <a:rPr lang="en-US" altLang="x-none" sz="5400" b="1" spc="300" dirty="0">
                <a:solidFill>
                  <a:schemeClr val="tx2"/>
                </a:solidFill>
                <a:latin typeface="Arial Nova Light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Medium" charset="0"/>
              </a:rPr>
              <a:t>Sergio </a:t>
            </a:r>
            <a:r>
              <a:rPr lang="en-US" altLang="x-none" sz="5400" b="1" spc="300" dirty="0" err="1">
                <a:solidFill>
                  <a:schemeClr val="tx2"/>
                </a:solidFill>
                <a:latin typeface="Arial Nova Light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Medium" charset="0"/>
              </a:rPr>
              <a:t>Bampi</a:t>
            </a:r>
            <a:endParaRPr lang="en-US" altLang="x-none" sz="5400" b="1" spc="300" dirty="0">
              <a:solidFill>
                <a:schemeClr val="tx2"/>
              </a:solidFill>
              <a:latin typeface="Arial Nova Light" panose="020B06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Poppins Medium" charset="0"/>
            </a:endParaRPr>
          </a:p>
          <a:p>
            <a:pPr eaLnBrk="1">
              <a:defRPr/>
            </a:pPr>
            <a:r>
              <a:rPr lang="pt-BR" altLang="x-none" sz="3600" b="1" spc="300" dirty="0">
                <a:solidFill>
                  <a:schemeClr val="tx1"/>
                </a:solidFill>
                <a:latin typeface="Arial Nova" panose="020B05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Medium" charset="0"/>
              </a:rPr>
              <a:t>Federal Univ. of Rio Grande do Sul, </a:t>
            </a:r>
            <a:r>
              <a:rPr lang="pt-BR" altLang="x-none" sz="3600" b="1" spc="300" dirty="0" err="1" smtClean="0">
                <a:solidFill>
                  <a:schemeClr val="tx1"/>
                </a:solidFill>
                <a:latin typeface="Arial Nova" panose="020B05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Medium" charset="0"/>
              </a:rPr>
              <a:t>Brazil</a:t>
            </a:r>
            <a:endParaRPr lang="pt-BR" altLang="x-none" sz="3600" b="1" spc="300" dirty="0">
              <a:solidFill>
                <a:schemeClr val="tx1"/>
              </a:solidFill>
              <a:latin typeface="Arial Nova" panose="020B05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Poppins Medium" charset="0"/>
            </a:endParaRPr>
          </a:p>
          <a:p>
            <a:pPr eaLnBrk="1">
              <a:defRPr/>
            </a:pPr>
            <a:endParaRPr lang="pt-BR" altLang="x-none" sz="3600" b="1" spc="300" dirty="0">
              <a:solidFill>
                <a:schemeClr val="tx1"/>
              </a:solidFill>
              <a:latin typeface="Arial Nova" panose="020B05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Poppins Medium" charset="0"/>
            </a:endParaRPr>
          </a:p>
          <a:p>
            <a:pPr eaLnBrk="1">
              <a:defRPr/>
            </a:pPr>
            <a:r>
              <a:rPr lang="en-US" altLang="x-none" sz="5400" b="1" spc="300" dirty="0">
                <a:solidFill>
                  <a:schemeClr val="tx2"/>
                </a:solidFill>
                <a:latin typeface="Arial Nova Light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Medium" charset="0"/>
              </a:rPr>
              <a:t>Jorge Marin</a:t>
            </a:r>
          </a:p>
          <a:p>
            <a:pPr eaLnBrk="1">
              <a:defRPr/>
            </a:pPr>
            <a:r>
              <a:rPr lang="pt-BR" altLang="x-none" sz="3600" b="1" spc="300" dirty="0">
                <a:solidFill>
                  <a:schemeClr val="tx1"/>
                </a:solidFill>
                <a:latin typeface="Arial Nova" panose="020B05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Medium" charset="0"/>
              </a:rPr>
              <a:t>Univ. Tecnica Federico Santa Maria, Chile</a:t>
            </a:r>
            <a:endParaRPr lang="en-US" altLang="x-none" sz="3600" b="1" spc="300" dirty="0">
              <a:solidFill>
                <a:schemeClr val="tx1"/>
              </a:solidFill>
              <a:latin typeface="Arial Nova" panose="020B05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Poppins Medium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ADB90A6-4546-9A80-C1A6-681D7B1402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44728" y="3473624"/>
            <a:ext cx="3029807" cy="34626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0A61632-238B-BC9E-AB61-824C26B9E9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514" b="9967"/>
          <a:stretch/>
        </p:blipFill>
        <p:spPr>
          <a:xfrm>
            <a:off x="18737801" y="7578080"/>
            <a:ext cx="3036734" cy="346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Business Report 1 - green">
      <a:dk1>
        <a:srgbClr val="0F0C16"/>
      </a:dk1>
      <a:lt1>
        <a:srgbClr val="FEFFFE"/>
      </a:lt1>
      <a:dk2>
        <a:srgbClr val="151623"/>
      </a:dk2>
      <a:lt2>
        <a:srgbClr val="FEFFFE"/>
      </a:lt2>
      <a:accent1>
        <a:srgbClr val="A4EA78"/>
      </a:accent1>
      <a:accent2>
        <a:srgbClr val="9AE075"/>
      </a:accent2>
      <a:accent3>
        <a:srgbClr val="86D16F"/>
      </a:accent3>
      <a:accent4>
        <a:srgbClr val="6DBD66"/>
      </a:accent4>
      <a:accent5>
        <a:srgbClr val="3E414F"/>
      </a:accent5>
      <a:accent6>
        <a:srgbClr val="86D16F"/>
      </a:accent6>
      <a:hlink>
        <a:srgbClr val="A4EA78"/>
      </a:hlink>
      <a:folHlink>
        <a:srgbClr val="6DBD66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1350A60-E4A5-CC42-A5F1-71D887317FF6}">
  <we:reference id="98d6c1cd-d2ea-4e59-b3d5-7612ea4978eb" version="3.0.0.1" store="EXCatalog" storeType="EXCatalog"/>
  <we:alternateReferences>
    <we:reference id="WA104380907" version="3.0.0.1" store="en-MY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52741</TotalTime>
  <Words>1040</Words>
  <Application>Microsoft Office PowerPoint</Application>
  <PresentationFormat>Personalizar</PresentationFormat>
  <Paragraphs>289</Paragraphs>
  <Slides>17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9" baseType="lpstr">
      <vt:lpstr>Arial</vt:lpstr>
      <vt:lpstr>Calibri</vt:lpstr>
      <vt:lpstr>Arial Nova</vt:lpstr>
      <vt:lpstr>Open Sans Semibold</vt:lpstr>
      <vt:lpstr>Open Sans</vt:lpstr>
      <vt:lpstr>Poppins</vt:lpstr>
      <vt:lpstr>Arial Nova Light</vt:lpstr>
      <vt:lpstr>Helvetica Neue</vt:lpstr>
      <vt:lpstr>Arial </vt:lpstr>
      <vt:lpstr>Poppins Medium</vt:lpstr>
      <vt:lpstr>Open Sans Light</vt:lpstr>
      <vt:lpstr>White</vt:lpstr>
      <vt:lpstr>Apresentação do PowerPoint</vt:lpstr>
      <vt:lpstr>Meet-up #8   Agenda</vt:lpstr>
      <vt:lpstr>UNIC-CASS  thanks to:  Molly Brackin at Conference Catalysts  for her support  behind the scenes  All previous mentoring sessions are recorded and available at the  UNIC-CASS homepage  https://ieee-cas.org/universalization-ic-design-cass-unic-cass</vt:lpstr>
      <vt:lpstr>Apresentação do PowerPoint</vt:lpstr>
      <vt:lpstr>Universalization in IC Design by CASS (UNIC-CASS)</vt:lpstr>
      <vt:lpstr>UNIC-CASS Milestones - 2023</vt:lpstr>
      <vt:lpstr>2023 UNIC-CASS submissions 68 Team Proposals        16 Countries </vt:lpstr>
      <vt:lpstr>2023 UNIC-CASS Selected Design Teams   @Start line    :  27 Teams      11 Countries</vt:lpstr>
      <vt:lpstr>Apresentação do PowerPoint</vt:lpstr>
      <vt:lpstr>Apresentação do PowerPoint</vt:lpstr>
      <vt:lpstr>Apresentação do PowerPoint</vt:lpstr>
      <vt:lpstr>Design-to-Tapeout mentoring activities</vt:lpstr>
      <vt:lpstr>Call to action : To all DT Mentors:   A) Proceed Design Progress Reviews with your  Team - in meeting with the Local Mentor  B) DT ready to submit by Oct 25</vt:lpstr>
      <vt:lpstr>IC Harness – Assemby of top Level  IC1-CASS    Digital Only </vt:lpstr>
      <vt:lpstr>IC Harness – Assemby of top Level  IC2-CASS    Analog Mixed Signal AMS </vt:lpstr>
      <vt:lpstr>IC Harness – Assembly of top Level  IC3-CASS    Analog Mixed Signal AMS </vt:lpstr>
      <vt:lpstr>IC Harness – Assemby of top Level  IC4-CASS    Analog Mixed Signal AMS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Brittian Parkinson</dc:creator>
  <cp:lastModifiedBy>CODEC PQ</cp:lastModifiedBy>
  <cp:revision>525</cp:revision>
  <cp:lastPrinted>2022-09-28T06:58:50Z</cp:lastPrinted>
  <dcterms:created xsi:type="dcterms:W3CDTF">2018-11-08T20:28:03Z</dcterms:created>
  <dcterms:modified xsi:type="dcterms:W3CDTF">2023-10-25T14:27:20Z</dcterms:modified>
</cp:coreProperties>
</file>